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301" r:id="rId2"/>
    <p:sldId id="333" r:id="rId3"/>
    <p:sldId id="297" r:id="rId4"/>
    <p:sldId id="294" r:id="rId5"/>
    <p:sldId id="295" r:id="rId6"/>
    <p:sldId id="296" r:id="rId7"/>
    <p:sldId id="400" r:id="rId8"/>
    <p:sldId id="372" r:id="rId9"/>
    <p:sldId id="374" r:id="rId10"/>
    <p:sldId id="375" r:id="rId11"/>
    <p:sldId id="376" r:id="rId12"/>
    <p:sldId id="377" r:id="rId13"/>
    <p:sldId id="379" r:id="rId14"/>
    <p:sldId id="381" r:id="rId15"/>
    <p:sldId id="382" r:id="rId16"/>
    <p:sldId id="383" r:id="rId17"/>
    <p:sldId id="369" r:id="rId18"/>
    <p:sldId id="368" r:id="rId19"/>
    <p:sldId id="371" r:id="rId20"/>
    <p:sldId id="307" r:id="rId21"/>
    <p:sldId id="308" r:id="rId22"/>
    <p:sldId id="309" r:id="rId23"/>
    <p:sldId id="310" r:id="rId24"/>
    <p:sldId id="311" r:id="rId25"/>
    <p:sldId id="359" r:id="rId26"/>
    <p:sldId id="360" r:id="rId27"/>
    <p:sldId id="353" r:id="rId28"/>
    <p:sldId id="354" r:id="rId29"/>
    <p:sldId id="355" r:id="rId30"/>
    <p:sldId id="312" r:id="rId31"/>
    <p:sldId id="313" r:id="rId32"/>
    <p:sldId id="314" r:id="rId33"/>
    <p:sldId id="315" r:id="rId34"/>
    <p:sldId id="316" r:id="rId35"/>
    <p:sldId id="317" r:id="rId36"/>
    <p:sldId id="364" r:id="rId37"/>
    <p:sldId id="365" r:id="rId38"/>
    <p:sldId id="366" r:id="rId39"/>
    <p:sldId id="367" r:id="rId40"/>
    <p:sldId id="356" r:id="rId41"/>
    <p:sldId id="358" r:id="rId42"/>
    <p:sldId id="385" r:id="rId43"/>
    <p:sldId id="386" r:id="rId44"/>
    <p:sldId id="387" r:id="rId45"/>
    <p:sldId id="388" r:id="rId46"/>
    <p:sldId id="389" r:id="rId47"/>
    <p:sldId id="390" r:id="rId48"/>
  </p:sldIdLst>
  <p:sldSz cx="6858000" cy="9144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C6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98" autoAdjust="0"/>
  </p:normalViewPr>
  <p:slideViewPr>
    <p:cSldViewPr>
      <p:cViewPr varScale="1">
        <p:scale>
          <a:sx n="68" d="100"/>
          <a:sy n="68" d="100"/>
        </p:scale>
        <p:origin x="2526" y="66"/>
      </p:cViewPr>
      <p:guideLst>
        <p:guide orient="horz" pos="2880"/>
        <p:guide pos="2160"/>
      </p:guideLst>
    </p:cSldViewPr>
  </p:slideViewPr>
  <p:outlineViewPr>
    <p:cViewPr>
      <p:scale>
        <a:sx n="33" d="100"/>
        <a:sy n="33" d="100"/>
      </p:scale>
      <p:origin x="0" y="10140"/>
    </p:cViewPr>
  </p:outlineViewPr>
  <p:notesTextViewPr>
    <p:cViewPr>
      <p:scale>
        <a:sx n="100" d="100"/>
        <a:sy n="100" d="100"/>
      </p:scale>
      <p:origin x="0" y="0"/>
    </p:cViewPr>
  </p:notesTextViewPr>
  <p:sorterViewPr>
    <p:cViewPr>
      <p:scale>
        <a:sx n="25" d="100"/>
        <a:sy n="2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6D5EE4-E876-4EEA-8B04-BB1A0C6B2527}" type="datetimeFigureOut">
              <a:rPr lang="en-US" smtClean="0"/>
              <a:pPr/>
              <a:t>2/26/2018</a:t>
            </a:fld>
            <a:endParaRPr lang="en-US"/>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5E0D1C-B1AE-462C-8F3A-C87B81D2901D}" type="slidenum">
              <a:rPr lang="en-US" smtClean="0"/>
              <a:pPr/>
              <a:t>‹#›</a:t>
            </a:fld>
            <a:endParaRPr lang="en-US"/>
          </a:p>
        </p:txBody>
      </p:sp>
    </p:spTree>
    <p:extLst>
      <p:ext uri="{BB962C8B-B14F-4D97-AF65-F5344CB8AC3E}">
        <p14:creationId xmlns:p14="http://schemas.microsoft.com/office/powerpoint/2010/main" val="2862661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47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5E0D1C-B1AE-462C-8F3A-C87B81D2901D}"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70"/>
            <a:ext cx="5829300" cy="1960033"/>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46AD52C-E215-400F-99CE-DB52FCA20CB7}" type="datetimeFigureOut">
              <a:rPr lang="en-US" smtClean="0"/>
              <a:pPr/>
              <a:t>2/26/2018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524D2A-CF9B-4BF5-9175-004061595D68}" type="slidenum">
              <a:rPr lang="en-US" smtClean="0"/>
              <a:pPr/>
              <a:t>‹#›</a:t>
            </a:fld>
            <a:endParaRPr lang="en-US"/>
          </a:p>
        </p:txBody>
      </p:sp>
    </p:spTree>
  </p:cSld>
  <p:clrMapOvr>
    <a:masterClrMapping/>
  </p:clrMapOvr>
  <p:transition spd="med" advClick="0" advTm="5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6AD52C-E215-400F-99CE-DB52FCA20CB7}" type="datetimeFigureOut">
              <a:rPr lang="en-US" smtClean="0"/>
              <a:pPr/>
              <a:t>2/26/2018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524D2A-CF9B-4BF5-9175-004061595D68}" type="slidenum">
              <a:rPr lang="en-US" smtClean="0"/>
              <a:pPr/>
              <a:t>‹#›</a:t>
            </a:fld>
            <a:endParaRPr lang="en-US"/>
          </a:p>
        </p:txBody>
      </p:sp>
    </p:spTree>
  </p:cSld>
  <p:clrMapOvr>
    <a:masterClrMapping/>
  </p:clrMapOvr>
  <p:transition spd="med" advClick="0" advTm="5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8"/>
            <a:ext cx="154305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188"/>
            <a:ext cx="4514850"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6AD52C-E215-400F-99CE-DB52FCA20CB7}" type="datetimeFigureOut">
              <a:rPr lang="en-US" smtClean="0"/>
              <a:pPr/>
              <a:t>2/26/2018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524D2A-CF9B-4BF5-9175-004061595D68}" type="slidenum">
              <a:rPr lang="en-US" smtClean="0"/>
              <a:pPr/>
              <a:t>‹#›</a:t>
            </a:fld>
            <a:endParaRPr lang="en-US"/>
          </a:p>
        </p:txBody>
      </p:sp>
    </p:spTree>
  </p:cSld>
  <p:clrMapOvr>
    <a:masterClrMapping/>
  </p:clrMapOvr>
  <p:transition spd="med" advClick="0"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6AD52C-E215-400F-99CE-DB52FCA20CB7}" type="datetimeFigureOut">
              <a:rPr lang="en-US" smtClean="0"/>
              <a:pPr/>
              <a:t>2/26/2018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524D2A-CF9B-4BF5-9175-004061595D68}" type="slidenum">
              <a:rPr lang="en-US" smtClean="0"/>
              <a:pPr/>
              <a:t>‹#›</a:t>
            </a:fld>
            <a:endParaRPr lang="en-US"/>
          </a:p>
        </p:txBody>
      </p:sp>
    </p:spTree>
  </p:cSld>
  <p:clrMapOvr>
    <a:masterClrMapping/>
  </p:clrMapOvr>
  <p:transition spd="med" advClick="0" advTm="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735" y="3875621"/>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6AD52C-E215-400F-99CE-DB52FCA20CB7}" type="datetimeFigureOut">
              <a:rPr lang="en-US" smtClean="0"/>
              <a:pPr/>
              <a:t>2/26/2018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524D2A-CF9B-4BF5-9175-004061595D68}" type="slidenum">
              <a:rPr lang="en-US" smtClean="0"/>
              <a:pPr/>
              <a:t>‹#›</a:t>
            </a:fld>
            <a:endParaRPr lang="en-US"/>
          </a:p>
        </p:txBody>
      </p:sp>
    </p:spTree>
  </p:cSld>
  <p:clrMapOvr>
    <a:masterClrMapping/>
  </p:clrMapOvr>
  <p:transition spd="med" advClick="0" advTm="5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4"/>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2133604"/>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6AD52C-E215-400F-99CE-DB52FCA20CB7}" type="datetimeFigureOut">
              <a:rPr lang="en-US" smtClean="0"/>
              <a:pPr/>
              <a:t>2/26/2018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524D2A-CF9B-4BF5-9175-004061595D68}" type="slidenum">
              <a:rPr lang="en-US" smtClean="0"/>
              <a:pPr/>
              <a:t>‹#›</a:t>
            </a:fld>
            <a:endParaRPr lang="en-US"/>
          </a:p>
        </p:txBody>
      </p:sp>
    </p:spTree>
  </p:cSld>
  <p:clrMapOvr>
    <a:masterClrMapping/>
  </p:clrMapOvr>
  <p:transition spd="med" advClick="0" advTm="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2"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2"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1"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71"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6AD52C-E215-400F-99CE-DB52FCA20CB7}" type="datetimeFigureOut">
              <a:rPr lang="en-US" smtClean="0"/>
              <a:pPr/>
              <a:t>2/26/2018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524D2A-CF9B-4BF5-9175-004061595D68}" type="slidenum">
              <a:rPr lang="en-US" smtClean="0"/>
              <a:pPr/>
              <a:t>‹#›</a:t>
            </a:fld>
            <a:endParaRPr lang="en-US"/>
          </a:p>
        </p:txBody>
      </p:sp>
    </p:spTree>
  </p:cSld>
  <p:clrMapOvr>
    <a:masterClrMapping/>
  </p:clrMapOvr>
  <p:transition spd="med" advClick="0" advTm="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6AD52C-E215-400F-99CE-DB52FCA20CB7}" type="datetimeFigureOut">
              <a:rPr lang="en-US" smtClean="0"/>
              <a:pPr/>
              <a:t>2/26/2018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524D2A-CF9B-4BF5-9175-004061595D68}" type="slidenum">
              <a:rPr lang="en-US" smtClean="0"/>
              <a:pPr/>
              <a:t>‹#›</a:t>
            </a:fld>
            <a:endParaRPr lang="en-US"/>
          </a:p>
        </p:txBody>
      </p:sp>
    </p:spTree>
  </p:cSld>
  <p:clrMapOvr>
    <a:masterClrMapping/>
  </p:clrMapOvr>
  <p:transition spd="med" advClick="0" advTm="5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6AD52C-E215-400F-99CE-DB52FCA20CB7}" type="datetimeFigureOut">
              <a:rPr lang="en-US" smtClean="0"/>
              <a:pPr/>
              <a:t>2/26/2018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524D2A-CF9B-4BF5-9175-004061595D68}" type="slidenum">
              <a:rPr lang="en-US" smtClean="0"/>
              <a:pPr/>
              <a:t>‹#›</a:t>
            </a:fld>
            <a:endParaRPr lang="en-US"/>
          </a:p>
        </p:txBody>
      </p:sp>
    </p:spTree>
  </p:cSld>
  <p:clrMapOvr>
    <a:masterClrMapping/>
  </p:clrMapOvr>
  <p:transition spd="med" advClick="0" advTm="5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2" y="364067"/>
            <a:ext cx="2256235"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9" y="364070"/>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2" y="1913470"/>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6AD52C-E215-400F-99CE-DB52FCA20CB7}" type="datetimeFigureOut">
              <a:rPr lang="en-US" smtClean="0"/>
              <a:pPr/>
              <a:t>2/26/2018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524D2A-CF9B-4BF5-9175-004061595D68}" type="slidenum">
              <a:rPr lang="en-US" smtClean="0"/>
              <a:pPr/>
              <a:t>‹#›</a:t>
            </a:fld>
            <a:endParaRPr lang="en-US"/>
          </a:p>
        </p:txBody>
      </p:sp>
    </p:spTree>
  </p:cSld>
  <p:clrMapOvr>
    <a:masterClrMapping/>
  </p:clrMapOvr>
  <p:transition spd="med" advClick="0" advTm="5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1"/>
            <a:ext cx="4114800" cy="755651"/>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156452"/>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6AD52C-E215-400F-99CE-DB52FCA20CB7}" type="datetimeFigureOut">
              <a:rPr lang="en-US" smtClean="0"/>
              <a:pPr/>
              <a:t>2/26/2018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524D2A-CF9B-4BF5-9175-004061595D68}" type="slidenum">
              <a:rPr lang="en-US" smtClean="0"/>
              <a:pPr/>
              <a:t>‹#›</a:t>
            </a:fld>
            <a:endParaRPr lang="en-US"/>
          </a:p>
        </p:txBody>
      </p:sp>
    </p:spTree>
  </p:cSld>
  <p:clrMapOvr>
    <a:masterClrMapping/>
  </p:clrMapOvr>
  <p:transition spd="med" advClick="0" advTm="5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chemeClr val="accent1">
                <a:lumMod val="60000"/>
                <a:lumOff val="40000"/>
              </a:schemeClr>
            </a:gs>
            <a:gs pos="100000">
              <a:schemeClr val="bg2">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2133604"/>
            <a:ext cx="61722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8475137"/>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D46AD52C-E215-400F-99CE-DB52FCA20CB7}" type="datetimeFigureOut">
              <a:rPr lang="en-US" smtClean="0"/>
              <a:pPr/>
              <a:t>2/26/2018</a:t>
            </a:fld>
            <a:endParaRPr lang="en-US"/>
          </a:p>
        </p:txBody>
      </p:sp>
      <p:sp>
        <p:nvSpPr>
          <p:cNvPr id="5" name="Footer Placeholder 4"/>
          <p:cNvSpPr>
            <a:spLocks noGrp="1"/>
          </p:cNvSpPr>
          <p:nvPr>
            <p:ph type="ftr" sz="quarter" idx="3"/>
          </p:nvPr>
        </p:nvSpPr>
        <p:spPr>
          <a:xfrm>
            <a:off x="2343150" y="8475137"/>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8475137"/>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54524D2A-CF9B-4BF5-9175-004061595D68}"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advClick="0" advTm="5000">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5148261"/>
            <a:ext cx="5486400" cy="795339"/>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j-lt"/>
                <a:ea typeface="+mj-ea"/>
                <a:cs typeface="+mj-cs"/>
              </a:rPr>
              <a:t>2003 &amp; 2004 </a:t>
            </a:r>
            <a:br>
              <a:rPr kumimoji="0" lang="en-US" sz="2400" b="0" i="0" u="none" strike="noStrike" kern="1200" cap="none" spc="0" normalizeH="0" baseline="0" noProof="0" dirty="0">
                <a:ln>
                  <a:noFill/>
                </a:ln>
                <a:solidFill>
                  <a:schemeClr val="bg1"/>
                </a:solidFill>
                <a:effectLst/>
                <a:uLnTx/>
                <a:uFillTx/>
                <a:latin typeface="+mj-lt"/>
                <a:ea typeface="+mj-ea"/>
                <a:cs typeface="+mj-cs"/>
              </a:rPr>
            </a:br>
            <a:r>
              <a:rPr kumimoji="0" lang="en-US" sz="2400" b="0" i="0" u="none" strike="noStrike" kern="1200" cap="none" spc="0" normalizeH="0" baseline="0" noProof="0" dirty="0">
                <a:ln>
                  <a:noFill/>
                </a:ln>
                <a:solidFill>
                  <a:schemeClr val="bg1"/>
                </a:solidFill>
                <a:effectLst/>
                <a:uLnTx/>
                <a:uFillTx/>
                <a:latin typeface="+mj-lt"/>
                <a:ea typeface="+mj-ea"/>
                <a:cs typeface="+mj-cs"/>
              </a:rPr>
              <a:t>Sylvester Elementary – Berrien County</a:t>
            </a:r>
          </a:p>
        </p:txBody>
      </p:sp>
      <p:sp>
        <p:nvSpPr>
          <p:cNvPr id="3" name="Text Placeholder 3"/>
          <p:cNvSpPr txBox="1">
            <a:spLocks/>
          </p:cNvSpPr>
          <p:nvPr/>
        </p:nvSpPr>
        <p:spPr>
          <a:xfrm>
            <a:off x="762000" y="6400800"/>
            <a:ext cx="5486400" cy="1447800"/>
          </a:xfrm>
          <a:prstGeom prst="rect">
            <a:avLst/>
          </a:prstGeom>
        </p:spPr>
        <p:txBody>
          <a:bodyPr>
            <a:normAutofit fontScale="47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1" i="0" u="none" strike="noStrike" kern="1200" cap="none" spc="0" normalizeH="0" baseline="0" noProof="0" dirty="0">
                <a:ln>
                  <a:noFill/>
                </a:ln>
                <a:solidFill>
                  <a:schemeClr val="tx1"/>
                </a:solidFill>
                <a:effectLst/>
                <a:uLnTx/>
                <a:uFillTx/>
                <a:latin typeface="+mn-lt"/>
                <a:ea typeface="+mn-ea"/>
                <a:cs typeface="+mn-cs"/>
              </a:rPr>
              <a:t>A ½ acre prairie using native grasses, wildflowers, and shrubs on school’s playground. Students, teachers, and volunteers help plant the prairie. Since then the prairie has matured &amp; become part of our school campus.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1" i="0" u="none" strike="noStrike" kern="1200" cap="none" spc="0" normalizeH="0" baseline="0" noProof="0" dirty="0">
              <a:ln>
                <a:noFill/>
              </a:ln>
              <a:solidFill>
                <a:schemeClr val="tx1"/>
              </a:solidFill>
              <a:effectLst/>
              <a:uLnTx/>
              <a:uFillTx/>
              <a:latin typeface="+mn-lt"/>
              <a:ea typeface="+mn-ea"/>
              <a:cs typeface="+mn-cs"/>
            </a:endParaRPr>
          </a:p>
        </p:txBody>
      </p:sp>
      <p:pic>
        <p:nvPicPr>
          <p:cNvPr id="4" name="Picture 2" descr="C:\Users\Owner\Downloads\Kids planting 2.JPG"/>
          <p:cNvPicPr>
            <a:picLocks noChangeAspect="1" noChangeArrowheads="1"/>
          </p:cNvPicPr>
          <p:nvPr/>
        </p:nvPicPr>
        <p:blipFill>
          <a:blip r:embed="rId3" cstate="print"/>
          <a:srcRect/>
          <a:stretch>
            <a:fillRect/>
          </a:stretch>
        </p:blipFill>
        <p:spPr bwMode="auto">
          <a:xfrm>
            <a:off x="843280" y="803909"/>
            <a:ext cx="5328920" cy="39966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advClick="0" advTm="500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5562600"/>
            <a:ext cx="5486400" cy="566739"/>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j-lt"/>
                <a:ea typeface="+mj-ea"/>
                <a:cs typeface="+mj-cs"/>
              </a:rPr>
              <a:t>2011 Saginaw/Chippewa Academy</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pic>
        <p:nvPicPr>
          <p:cNvPr id="3" name="Picture Placeholder 4" descr="Our plant purchase (1).JPG"/>
          <p:cNvPicPr>
            <a:picLocks noChangeAspect="1"/>
          </p:cNvPicPr>
          <p:nvPr/>
        </p:nvPicPr>
        <p:blipFill>
          <a:blip r:embed="rId3" cstate="print"/>
          <a:srcRect/>
          <a:stretch>
            <a:fillRect/>
          </a:stretch>
        </p:blipFill>
        <p:spPr>
          <a:xfrm>
            <a:off x="685800" y="914400"/>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txBox="1">
            <a:spLocks/>
          </p:cNvSpPr>
          <p:nvPr/>
        </p:nvSpPr>
        <p:spPr>
          <a:xfrm>
            <a:off x="609600" y="6324601"/>
            <a:ext cx="5486400" cy="804863"/>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Plants Purchased</a:t>
            </a:r>
          </a:p>
        </p:txBody>
      </p:sp>
    </p:spTree>
  </p:cSld>
  <p:clrMapOvr>
    <a:masterClrMapping/>
  </p:clrMapOvr>
  <p:transition spd="med" advClick="0" advTm="500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5486400"/>
            <a:ext cx="5486400" cy="566739"/>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j-lt"/>
                <a:ea typeface="+mj-ea"/>
                <a:cs typeface="+mj-cs"/>
              </a:rPr>
              <a:t>2011 Saginaw/Chippewa Academy</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pic>
        <p:nvPicPr>
          <p:cNvPr id="3" name="Picture Placeholder 4" descr="Planting (1).JPG"/>
          <p:cNvPicPr>
            <a:picLocks noChangeAspect="1"/>
          </p:cNvPicPr>
          <p:nvPr/>
        </p:nvPicPr>
        <p:blipFill>
          <a:blip r:embed="rId3" cstate="print"/>
          <a:srcRect/>
          <a:stretch>
            <a:fillRect/>
          </a:stretch>
        </p:blipFill>
        <p:spPr>
          <a:xfrm>
            <a:off x="685800" y="914400"/>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txBox="1">
            <a:spLocks/>
          </p:cNvSpPr>
          <p:nvPr/>
        </p:nvSpPr>
        <p:spPr>
          <a:xfrm>
            <a:off x="685800" y="6248401"/>
            <a:ext cx="5486400" cy="804863"/>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Planting</a:t>
            </a:r>
          </a:p>
        </p:txBody>
      </p:sp>
    </p:spTree>
  </p:cSld>
  <p:clrMapOvr>
    <a:masterClrMapping/>
  </p:clrMapOvr>
  <p:transition spd="med" advClick="0" advTm="500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5486400"/>
            <a:ext cx="5486400" cy="56673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j-lt"/>
                <a:ea typeface="+mj-ea"/>
                <a:cs typeface="+mj-cs"/>
              </a:rPr>
              <a:t>2011 Saginaw/Chippewa Academy</a:t>
            </a:r>
          </a:p>
        </p:txBody>
      </p:sp>
      <p:pic>
        <p:nvPicPr>
          <p:cNvPr id="3" name="Picture Placeholder 4" descr="More planting.JPG"/>
          <p:cNvPicPr>
            <a:picLocks noChangeAspect="1"/>
          </p:cNvPicPr>
          <p:nvPr/>
        </p:nvPicPr>
        <p:blipFill>
          <a:blip r:embed="rId3" cstate="print"/>
          <a:srcRect/>
          <a:stretch>
            <a:fillRect/>
          </a:stretch>
        </p:blipFill>
        <p:spPr>
          <a:xfrm>
            <a:off x="685800" y="914400"/>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txBox="1">
            <a:spLocks/>
          </p:cNvSpPr>
          <p:nvPr/>
        </p:nvSpPr>
        <p:spPr>
          <a:xfrm>
            <a:off x="685800" y="6324601"/>
            <a:ext cx="5486400" cy="804863"/>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More Planting</a:t>
            </a:r>
          </a:p>
        </p:txBody>
      </p:sp>
    </p:spTree>
  </p:cSld>
  <p:clrMapOvr>
    <a:masterClrMapping/>
  </p:clrMapOvr>
  <p:transition spd="med" advClick="0" advTm="5000">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5562600"/>
            <a:ext cx="5486400" cy="566739"/>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j-lt"/>
                <a:ea typeface="+mj-ea"/>
                <a:cs typeface="+mj-cs"/>
              </a:rPr>
              <a:t>2011 Saginaw/Chippewa Academy</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pic>
        <p:nvPicPr>
          <p:cNvPr id="3" name="Picture Placeholder 4" descr="8-10-2011.JPG"/>
          <p:cNvPicPr>
            <a:picLocks noChangeAspect="1"/>
          </p:cNvPicPr>
          <p:nvPr/>
        </p:nvPicPr>
        <p:blipFill>
          <a:blip r:embed="rId3" cstate="print"/>
          <a:srcRect/>
          <a:stretch>
            <a:fillRect/>
          </a:stretch>
        </p:blipFill>
        <p:spPr>
          <a:xfrm>
            <a:off x="685800" y="838200"/>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txBox="1">
            <a:spLocks/>
          </p:cNvSpPr>
          <p:nvPr/>
        </p:nvSpPr>
        <p:spPr>
          <a:xfrm>
            <a:off x="685800" y="6553201"/>
            <a:ext cx="5486400" cy="804863"/>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During Summer</a:t>
            </a:r>
          </a:p>
        </p:txBody>
      </p:sp>
    </p:spTree>
  </p:cSld>
  <p:clrMapOvr>
    <a:masterClrMapping/>
  </p:clrMapOvr>
  <p:transition spd="med" advClick="0" advTm="500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2000" y="5638800"/>
            <a:ext cx="5486400" cy="566739"/>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j-lt"/>
                <a:ea typeface="+mj-ea"/>
                <a:cs typeface="+mj-cs"/>
              </a:rPr>
              <a:t>2011 Saginaw/Chippewa Academy</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pic>
        <p:nvPicPr>
          <p:cNvPr id="3" name="Picture Placeholder 4" descr="pollinator 2.JPG"/>
          <p:cNvPicPr>
            <a:picLocks noChangeAspect="1"/>
          </p:cNvPicPr>
          <p:nvPr/>
        </p:nvPicPr>
        <p:blipFill>
          <a:blip r:embed="rId3" cstate="print"/>
          <a:srcRect t="21875" b="21875"/>
          <a:stretch>
            <a:fillRect/>
          </a:stretch>
        </p:blipFill>
        <p:spPr>
          <a:xfrm>
            <a:off x="685800" y="838200"/>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txBox="1">
            <a:spLocks/>
          </p:cNvSpPr>
          <p:nvPr/>
        </p:nvSpPr>
        <p:spPr>
          <a:xfrm>
            <a:off x="762000" y="6400801"/>
            <a:ext cx="5486400" cy="804863"/>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Pollinator Visits</a:t>
            </a:r>
          </a:p>
        </p:txBody>
      </p:sp>
    </p:spTree>
  </p:cSld>
  <p:clrMapOvr>
    <a:masterClrMapping/>
  </p:clrMapOvr>
  <p:transition spd="med" advClick="0" advTm="500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5410200"/>
            <a:ext cx="5486400" cy="566739"/>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j-lt"/>
                <a:ea typeface="+mj-ea"/>
                <a:cs typeface="+mj-cs"/>
              </a:rPr>
              <a:t>2011 Saginaw/Chippewa Academy</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pic>
        <p:nvPicPr>
          <p:cNvPr id="3" name="Picture Placeholder 4" descr="Pollinator Garden Field Guides created by students..JPG"/>
          <p:cNvPicPr>
            <a:picLocks noChangeAspect="1"/>
          </p:cNvPicPr>
          <p:nvPr/>
        </p:nvPicPr>
        <p:blipFill>
          <a:blip r:embed="rId3" cstate="print"/>
          <a:srcRect/>
          <a:stretch>
            <a:fillRect/>
          </a:stretch>
        </p:blipFill>
        <p:spPr>
          <a:xfrm>
            <a:off x="762000" y="990600"/>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txBox="1">
            <a:spLocks/>
          </p:cNvSpPr>
          <p:nvPr/>
        </p:nvSpPr>
        <p:spPr>
          <a:xfrm>
            <a:off x="762000" y="6248401"/>
            <a:ext cx="5486400" cy="804863"/>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Pollinator Field Guides by Students</a:t>
            </a:r>
          </a:p>
        </p:txBody>
      </p:sp>
    </p:spTree>
  </p:cSld>
  <p:clrMapOvr>
    <a:masterClrMapping/>
  </p:clrMapOvr>
  <p:transition spd="med" advClick="0" advTm="500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2000" y="5562600"/>
            <a:ext cx="5486400" cy="566739"/>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j-lt"/>
                <a:ea typeface="+mj-ea"/>
                <a:cs typeface="+mj-cs"/>
              </a:rPr>
              <a:t>2011 Saginaw/Chippewa Academy</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pic>
        <p:nvPicPr>
          <p:cNvPr id="3" name="Picture Placeholder 4" descr="Certified Monarch Waystation!.JPG"/>
          <p:cNvPicPr>
            <a:picLocks noChangeAspect="1"/>
          </p:cNvPicPr>
          <p:nvPr/>
        </p:nvPicPr>
        <p:blipFill>
          <a:blip r:embed="rId3" cstate="print"/>
          <a:srcRect t="21875" b="21875"/>
          <a:stretch>
            <a:fillRect/>
          </a:stretch>
        </p:blipFill>
        <p:spPr>
          <a:xfrm>
            <a:off x="685800" y="914400"/>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txBox="1">
            <a:spLocks/>
          </p:cNvSpPr>
          <p:nvPr/>
        </p:nvSpPr>
        <p:spPr>
          <a:xfrm>
            <a:off x="762000" y="6553201"/>
            <a:ext cx="5486400" cy="804863"/>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Becoming a Monarch </a:t>
            </a:r>
            <a:r>
              <a:rPr kumimoji="0" lang="en-US" sz="2400" b="1" i="0" u="none" strike="noStrike" kern="1200" cap="none" spc="0" normalizeH="0" baseline="0" noProof="0" dirty="0" err="1">
                <a:ln>
                  <a:noFill/>
                </a:ln>
                <a:solidFill>
                  <a:schemeClr val="tx1"/>
                </a:solidFill>
                <a:effectLst/>
                <a:uLnTx/>
                <a:uFillTx/>
                <a:latin typeface="+mn-lt"/>
                <a:ea typeface="+mn-ea"/>
                <a:cs typeface="+mn-cs"/>
              </a:rPr>
              <a:t>Waystation</a:t>
            </a:r>
            <a:endParaRPr kumimoji="0" lang="en-US" sz="24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med" advClick="0" advTm="500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2000" y="5334000"/>
            <a:ext cx="5486400" cy="566739"/>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j-lt"/>
                <a:ea typeface="+mj-ea"/>
                <a:cs typeface="+mj-cs"/>
              </a:rPr>
              <a:t>2011 Galesburg-Augusta Elementary</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pic>
        <p:nvPicPr>
          <p:cNvPr id="3" name="Picture Placeholder 4" descr="IMG_0080.JPG"/>
          <p:cNvPicPr>
            <a:picLocks noChangeAspect="1"/>
          </p:cNvPicPr>
          <p:nvPr/>
        </p:nvPicPr>
        <p:blipFill>
          <a:blip r:embed="rId3" cstate="print"/>
          <a:srcRect/>
          <a:stretch>
            <a:fillRect/>
          </a:stretch>
        </p:blipFill>
        <p:spPr>
          <a:xfrm>
            <a:off x="685800" y="914400"/>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txBox="1">
            <a:spLocks/>
          </p:cNvSpPr>
          <p:nvPr/>
        </p:nvSpPr>
        <p:spPr>
          <a:xfrm>
            <a:off x="685800" y="6248401"/>
            <a:ext cx="5486400" cy="804863"/>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Ready to Go!</a:t>
            </a:r>
          </a:p>
        </p:txBody>
      </p:sp>
    </p:spTree>
  </p:cSld>
  <p:clrMapOvr>
    <a:masterClrMapping/>
  </p:clrMapOvr>
  <p:transition spd="med" advClick="0" advTm="5000">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5334000"/>
            <a:ext cx="5486400" cy="10668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j-lt"/>
                <a:ea typeface="+mj-ea"/>
                <a:cs typeface="+mj-cs"/>
              </a:rPr>
              <a:t>2011 Galesburg-Augusta Elementary</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a:solidFill>
                  <a:schemeClr val="bg1"/>
                </a:solidFill>
                <a:latin typeface="+mj-lt"/>
                <a:ea typeface="+mj-ea"/>
                <a:cs typeface="+mj-cs"/>
              </a:rPr>
              <a:t>Kalamazoo County</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pic>
        <p:nvPicPr>
          <p:cNvPr id="3" name="Picture Placeholder 4" descr="IMG_0073_1.JPG"/>
          <p:cNvPicPr>
            <a:picLocks noChangeAspect="1"/>
          </p:cNvPicPr>
          <p:nvPr/>
        </p:nvPicPr>
        <p:blipFill>
          <a:blip r:embed="rId3" cstate="print"/>
          <a:srcRect/>
          <a:stretch>
            <a:fillRect/>
          </a:stretch>
        </p:blipFill>
        <p:spPr>
          <a:xfrm>
            <a:off x="685800" y="914400"/>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txBox="1">
            <a:spLocks/>
          </p:cNvSpPr>
          <p:nvPr/>
        </p:nvSpPr>
        <p:spPr>
          <a:xfrm>
            <a:off x="685800" y="6400801"/>
            <a:ext cx="5486400" cy="804863"/>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Lots of Helpers</a:t>
            </a:r>
            <a:r>
              <a:rPr kumimoji="0" lang="en-US" sz="2400" b="0" i="0" u="none" strike="noStrike" kern="1200" cap="none" spc="0" normalizeH="0" baseline="0" noProof="0" dirty="0">
                <a:ln>
                  <a:noFill/>
                </a:ln>
                <a:solidFill>
                  <a:schemeClr val="tx1"/>
                </a:solidFill>
                <a:effectLst/>
                <a:uLnTx/>
                <a:uFillTx/>
                <a:latin typeface="+mn-lt"/>
                <a:ea typeface="+mn-ea"/>
                <a:cs typeface="+mn-cs"/>
              </a:rPr>
              <a:t>!</a:t>
            </a:r>
          </a:p>
        </p:txBody>
      </p:sp>
    </p:spTree>
  </p:cSld>
  <p:clrMapOvr>
    <a:masterClrMapping/>
  </p:clrMapOvr>
  <p:transition spd="med" advClick="0" advTm="500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2000" y="5410200"/>
            <a:ext cx="5486400" cy="56673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j-lt"/>
                <a:ea typeface="+mj-ea"/>
                <a:cs typeface="+mj-cs"/>
              </a:rPr>
              <a:t>2011 Galesburg-Augusta Elementary</a:t>
            </a:r>
          </a:p>
        </p:txBody>
      </p:sp>
      <p:pic>
        <p:nvPicPr>
          <p:cNvPr id="3" name="Picture Placeholder 4" descr="IMG_0079_1.JPG"/>
          <p:cNvPicPr>
            <a:picLocks noChangeAspect="1"/>
          </p:cNvPicPr>
          <p:nvPr/>
        </p:nvPicPr>
        <p:blipFill>
          <a:blip r:embed="rId3" cstate="print"/>
          <a:srcRect/>
          <a:stretch>
            <a:fillRect/>
          </a:stretch>
        </p:blipFill>
        <p:spPr>
          <a:xfrm>
            <a:off x="685800" y="914400"/>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txBox="1">
            <a:spLocks/>
          </p:cNvSpPr>
          <p:nvPr/>
        </p:nvSpPr>
        <p:spPr>
          <a:xfrm>
            <a:off x="685800" y="6324601"/>
            <a:ext cx="5486400" cy="804863"/>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Planting Day</a:t>
            </a:r>
          </a:p>
        </p:txBody>
      </p:sp>
    </p:spTree>
  </p:cSld>
  <p:clrMapOvr>
    <a:masterClrMapping/>
  </p:clrMapOvr>
  <p:transition spd="med" advClick="0" advTm="500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p:cNvSpPr txBox="1">
            <a:spLocks/>
          </p:cNvSpPr>
          <p:nvPr/>
        </p:nvSpPr>
        <p:spPr>
          <a:xfrm>
            <a:off x="-381000" y="5257800"/>
            <a:ext cx="7620000" cy="566739"/>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j-lt"/>
                <a:ea typeface="+mj-ea"/>
                <a:cs typeface="+mj-cs"/>
              </a:rPr>
              <a:t>2006 - </a:t>
            </a:r>
            <a:r>
              <a:rPr kumimoji="0" lang="en-US" sz="2400" b="0" i="0" u="none" strike="noStrike" kern="1200" cap="none" spc="0" normalizeH="0" baseline="0" noProof="0" dirty="0" err="1">
                <a:ln>
                  <a:noFill/>
                </a:ln>
                <a:solidFill>
                  <a:schemeClr val="bg1"/>
                </a:solidFill>
                <a:effectLst/>
                <a:uLnTx/>
                <a:uFillTx/>
                <a:latin typeface="+mj-lt"/>
                <a:ea typeface="+mj-ea"/>
                <a:cs typeface="+mj-cs"/>
              </a:rPr>
              <a:t>Genesys</a:t>
            </a:r>
            <a:r>
              <a:rPr kumimoji="0" lang="en-US" sz="2400" b="0" i="0" u="none" strike="noStrike" kern="1200" cap="none" spc="0" normalizeH="0" baseline="0" noProof="0" dirty="0">
                <a:ln>
                  <a:noFill/>
                </a:ln>
                <a:solidFill>
                  <a:schemeClr val="bg1"/>
                </a:solidFill>
                <a:effectLst/>
                <a:uLnTx/>
                <a:uFillTx/>
                <a:latin typeface="+mj-lt"/>
                <a:ea typeface="+mj-ea"/>
                <a:cs typeface="+mj-cs"/>
              </a:rPr>
              <a:t> Regional Med </a:t>
            </a:r>
            <a:r>
              <a:rPr kumimoji="0" lang="en-US" sz="2400" b="0" i="0" u="none" strike="noStrike" kern="1200" cap="none" spc="0" normalizeH="0" baseline="0" noProof="0" dirty="0" err="1">
                <a:ln>
                  <a:noFill/>
                </a:ln>
                <a:solidFill>
                  <a:schemeClr val="bg1"/>
                </a:solidFill>
                <a:effectLst/>
                <a:uLnTx/>
                <a:uFillTx/>
                <a:latin typeface="+mj-lt"/>
                <a:ea typeface="+mj-ea"/>
                <a:cs typeface="+mj-cs"/>
              </a:rPr>
              <a:t>Ctr</a:t>
            </a:r>
            <a:r>
              <a:rPr kumimoji="0" lang="en-US" sz="2400" b="0" i="0" u="none" strike="noStrike" kern="1200" cap="none" spc="0" normalizeH="0" baseline="0" noProof="0" dirty="0">
                <a:ln>
                  <a:noFill/>
                </a:ln>
                <a:solidFill>
                  <a:schemeClr val="bg1"/>
                </a:solidFill>
                <a:effectLst/>
                <a:uLnTx/>
                <a:uFillTx/>
                <a:latin typeface="+mj-lt"/>
                <a:ea typeface="+mj-ea"/>
                <a:cs typeface="+mj-cs"/>
              </a:rPr>
              <a:t> – Sanctuary Garden </a:t>
            </a:r>
          </a:p>
        </p:txBody>
      </p:sp>
      <p:sp>
        <p:nvSpPr>
          <p:cNvPr id="3" name="Text Placeholder 8"/>
          <p:cNvSpPr txBox="1">
            <a:spLocks/>
          </p:cNvSpPr>
          <p:nvPr/>
        </p:nvSpPr>
        <p:spPr>
          <a:xfrm>
            <a:off x="609600" y="5867400"/>
            <a:ext cx="5638800" cy="1828800"/>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chemeClr val="tx1"/>
                </a:solidFill>
                <a:effectLst/>
                <a:uLnTx/>
                <a:uFillTx/>
                <a:latin typeface="+mn-lt"/>
                <a:ea typeface="+mn-ea"/>
                <a:cs typeface="+mn-cs"/>
              </a:rPr>
              <a:t>Located just off the Heron Walking Trail at </a:t>
            </a:r>
            <a:r>
              <a:rPr kumimoji="0" lang="en-US" sz="1800" b="1" i="0" u="none" strike="noStrike" kern="1200" cap="none" spc="0" normalizeH="0" baseline="0" noProof="0" dirty="0" err="1">
                <a:ln>
                  <a:noFill/>
                </a:ln>
                <a:solidFill>
                  <a:schemeClr val="tx1"/>
                </a:solidFill>
                <a:effectLst/>
                <a:uLnTx/>
                <a:uFillTx/>
                <a:latin typeface="+mn-lt"/>
                <a:ea typeface="+mn-ea"/>
                <a:cs typeface="+mn-cs"/>
              </a:rPr>
              <a:t>Genesys</a:t>
            </a:r>
            <a:r>
              <a:rPr kumimoji="0" lang="en-US" sz="1800" b="1" i="0" u="none" strike="noStrike" kern="1200" cap="none" spc="0" normalizeH="0" baseline="0" noProof="0" dirty="0">
                <a:ln>
                  <a:noFill/>
                </a:ln>
                <a:solidFill>
                  <a:schemeClr val="tx1"/>
                </a:solidFill>
                <a:effectLst/>
                <a:uLnTx/>
                <a:uFillTx/>
                <a:latin typeface="+mn-lt"/>
                <a:ea typeface="+mn-ea"/>
                <a:cs typeface="+mn-cs"/>
              </a:rPr>
              <a:t> Health Park, the flora of the garden includes native Michigan wildflowers, trees and shrubs, with all man-made enhancements constructed out of natural woods and stones. 50 to 75 people walk area daily.</a:t>
            </a:r>
          </a:p>
        </p:txBody>
      </p:sp>
      <p:pic>
        <p:nvPicPr>
          <p:cNvPr id="4" name="Picture 2" descr="C:\Users\Owner\Downloads\SVC_0623_Sanctuary Garden 3 (1).jpg"/>
          <p:cNvPicPr>
            <a:picLocks noChangeAspect="1" noChangeArrowheads="1"/>
          </p:cNvPicPr>
          <p:nvPr/>
        </p:nvPicPr>
        <p:blipFill>
          <a:blip r:embed="rId3" cstate="print"/>
          <a:srcRect/>
          <a:stretch>
            <a:fillRect/>
          </a:stretch>
        </p:blipFill>
        <p:spPr bwMode="auto">
          <a:xfrm>
            <a:off x="762000" y="762000"/>
            <a:ext cx="5486400" cy="426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advClick="0" advTm="500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5376861"/>
            <a:ext cx="5486400" cy="102393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j-lt"/>
                <a:ea typeface="+mj-ea"/>
                <a:cs typeface="+mj-cs"/>
              </a:rPr>
              <a:t>2005/2006 Saving Birds Thru Habitat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j-lt"/>
                <a:ea typeface="+mj-ea"/>
                <a:cs typeface="+mj-cs"/>
              </a:rPr>
              <a:t>Leelanau County</a:t>
            </a:r>
          </a:p>
        </p:txBody>
      </p:sp>
      <p:pic>
        <p:nvPicPr>
          <p:cNvPr id="3" name="Picture 2"/>
          <p:cNvPicPr>
            <a:picLocks noChangeAspect="1" noChangeArrowheads="1"/>
          </p:cNvPicPr>
          <p:nvPr/>
        </p:nvPicPr>
        <p:blipFill>
          <a:blip r:embed="rId3" cstate="print"/>
          <a:srcRect/>
          <a:stretch>
            <a:fillRect/>
          </a:stretch>
        </p:blipFill>
        <p:spPr bwMode="auto">
          <a:xfrm>
            <a:off x="609600" y="914400"/>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txBox="1">
            <a:spLocks/>
          </p:cNvSpPr>
          <p:nvPr/>
        </p:nvSpPr>
        <p:spPr>
          <a:xfrm>
            <a:off x="685800" y="6477001"/>
            <a:ext cx="5486400" cy="804863"/>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chemeClr val="tx1"/>
                </a:solidFill>
                <a:effectLst/>
                <a:uLnTx/>
                <a:uFillTx/>
                <a:latin typeface="+mn-lt"/>
                <a:ea typeface="+mn-ea"/>
                <a:cs typeface="+mn-cs"/>
              </a:rPr>
              <a:t>Plants for our prairie garden, which is on the hill above the nature center (to the west -- left -- of the elm tree in the photo of our building).</a:t>
            </a:r>
          </a:p>
        </p:txBody>
      </p:sp>
    </p:spTree>
  </p:cSld>
  <p:clrMapOvr>
    <a:masterClrMapping/>
  </p:clrMapOvr>
  <p:transition spd="med" advClick="0" advTm="500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5334000"/>
            <a:ext cx="5486400" cy="56673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j-lt"/>
                <a:ea typeface="+mj-ea"/>
                <a:cs typeface="+mj-cs"/>
              </a:rPr>
              <a:t>2005/2006 Saving Birds Thru Habitat</a:t>
            </a:r>
          </a:p>
        </p:txBody>
      </p:sp>
      <p:pic>
        <p:nvPicPr>
          <p:cNvPr id="3" name="Picture 2"/>
          <p:cNvPicPr>
            <a:picLocks noChangeAspect="1" noChangeArrowheads="1"/>
          </p:cNvPicPr>
          <p:nvPr/>
        </p:nvPicPr>
        <p:blipFill>
          <a:blip r:embed="rId3" cstate="print"/>
          <a:srcRect/>
          <a:stretch>
            <a:fillRect/>
          </a:stretch>
        </p:blipFill>
        <p:spPr bwMode="auto">
          <a:xfrm>
            <a:off x="609600" y="838200"/>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txBox="1">
            <a:spLocks/>
          </p:cNvSpPr>
          <p:nvPr/>
        </p:nvSpPr>
        <p:spPr>
          <a:xfrm>
            <a:off x="609600" y="6477000"/>
            <a:ext cx="5486400" cy="1524000"/>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chemeClr val="tx1"/>
                </a:solidFill>
                <a:effectLst/>
                <a:uLnTx/>
                <a:uFillTx/>
                <a:latin typeface="+mn-lt"/>
                <a:ea typeface="+mn-ea"/>
                <a:cs typeface="+mn-cs"/>
              </a:rPr>
              <a:t>Each year we host hundreds of school children on field trips. Our average annual visitation by people of all ages is between a thousand and fifteen hundred individuals.</a:t>
            </a:r>
          </a:p>
        </p:txBody>
      </p:sp>
    </p:spTree>
  </p:cSld>
  <p:clrMapOvr>
    <a:masterClrMapping/>
  </p:clrMapOvr>
  <p:transition spd="med" advClick="0" advTm="5000">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5257800"/>
            <a:ext cx="5486400" cy="56673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j-lt"/>
                <a:ea typeface="+mj-ea"/>
                <a:cs typeface="+mj-cs"/>
              </a:rPr>
              <a:t>2005/2006 Saving Birds Thru Habitat</a:t>
            </a:r>
          </a:p>
        </p:txBody>
      </p:sp>
      <p:pic>
        <p:nvPicPr>
          <p:cNvPr id="3" name="Picture 3"/>
          <p:cNvPicPr>
            <a:picLocks noChangeAspect="1" noChangeArrowheads="1"/>
          </p:cNvPicPr>
          <p:nvPr/>
        </p:nvPicPr>
        <p:blipFill>
          <a:blip r:embed="rId3" cstate="print"/>
          <a:srcRect t="21875" b="21875"/>
          <a:stretch>
            <a:fillRect/>
          </a:stretch>
        </p:blipFill>
        <p:spPr bwMode="auto">
          <a:xfrm>
            <a:off x="609600" y="685800"/>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txBox="1">
            <a:spLocks/>
          </p:cNvSpPr>
          <p:nvPr/>
        </p:nvSpPr>
        <p:spPr>
          <a:xfrm>
            <a:off x="609600" y="6019800"/>
            <a:ext cx="5410200" cy="2209800"/>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chemeClr val="tx1"/>
                </a:solidFill>
                <a:effectLst/>
                <a:uLnTx/>
                <a:uFillTx/>
                <a:latin typeface="+mn-lt"/>
                <a:ea typeface="+mn-ea"/>
                <a:cs typeface="+mn-cs"/>
              </a:rPr>
              <a:t>Inspired:  installation of a 20 acre prairie on a sand mine in Wexford County .  Grand Traverse Regional Land Conservancy to embark on a 350 acre prairie project in Benzie County.  Two private property owners in Leelanau County  to install native plant meadows in their large personal landscapes. </a:t>
            </a:r>
          </a:p>
        </p:txBody>
      </p:sp>
    </p:spTree>
  </p:cSld>
  <p:clrMapOvr>
    <a:masterClrMapping/>
  </p:clrMapOvr>
  <p:transition spd="med" advClick="0" advTm="5000">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2000" y="5334000"/>
            <a:ext cx="5486400" cy="56673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j-lt"/>
                <a:ea typeface="+mj-ea"/>
                <a:cs typeface="+mj-cs"/>
              </a:rPr>
              <a:t>2005/2006 Saving Birds Thru Habitat</a:t>
            </a:r>
          </a:p>
        </p:txBody>
      </p:sp>
      <p:pic>
        <p:nvPicPr>
          <p:cNvPr id="3" name="Picture 2"/>
          <p:cNvPicPr>
            <a:picLocks noChangeAspect="1" noChangeArrowheads="1"/>
          </p:cNvPicPr>
          <p:nvPr/>
        </p:nvPicPr>
        <p:blipFill>
          <a:blip r:embed="rId3" cstate="print"/>
          <a:srcRect/>
          <a:stretch>
            <a:fillRect/>
          </a:stretch>
        </p:blipFill>
        <p:spPr bwMode="auto">
          <a:xfrm>
            <a:off x="725488" y="914400"/>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txBox="1">
            <a:spLocks/>
          </p:cNvSpPr>
          <p:nvPr/>
        </p:nvSpPr>
        <p:spPr>
          <a:xfrm>
            <a:off x="609600" y="6096000"/>
            <a:ext cx="5562600" cy="1371600"/>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chemeClr val="tx1"/>
                </a:solidFill>
                <a:effectLst/>
                <a:uLnTx/>
                <a:uFillTx/>
                <a:latin typeface="+mn-lt"/>
                <a:ea typeface="+mn-ea"/>
                <a:cs typeface="+mn-cs"/>
              </a:rPr>
              <a:t>Our main efforts focus around persuading people to incorporate natives in their personal landscapes.  Our goal with the prairie garden is to demonstrate the beauty of our native flora. </a:t>
            </a:r>
          </a:p>
        </p:txBody>
      </p:sp>
    </p:spTree>
  </p:cSld>
  <p:clrMapOvr>
    <a:masterClrMapping/>
  </p:clrMapOvr>
  <p:transition spd="med" advClick="0" advTm="5000">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2000" y="5562600"/>
            <a:ext cx="5486400" cy="56673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j-lt"/>
                <a:ea typeface="+mj-ea"/>
                <a:cs typeface="+mj-cs"/>
              </a:rPr>
              <a:t>2005/2006 Saving Birds Thru Habitat</a:t>
            </a:r>
          </a:p>
        </p:txBody>
      </p:sp>
      <p:pic>
        <p:nvPicPr>
          <p:cNvPr id="3" name="Picture 2"/>
          <p:cNvPicPr>
            <a:picLocks noChangeAspect="1" noChangeArrowheads="1"/>
          </p:cNvPicPr>
          <p:nvPr/>
        </p:nvPicPr>
        <p:blipFill>
          <a:blip r:embed="rId3" cstate="print"/>
          <a:srcRect l="5556" r="5556"/>
          <a:stretch>
            <a:fillRect/>
          </a:stretch>
        </p:blipFill>
        <p:spPr bwMode="auto">
          <a:xfrm>
            <a:off x="762000" y="1066800"/>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txBox="1">
            <a:spLocks/>
          </p:cNvSpPr>
          <p:nvPr/>
        </p:nvSpPr>
        <p:spPr>
          <a:xfrm>
            <a:off x="685800" y="6400800"/>
            <a:ext cx="5486400" cy="1219200"/>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chemeClr val="tx1"/>
                </a:solidFill>
                <a:effectLst/>
                <a:uLnTx/>
                <a:uFillTx/>
                <a:latin typeface="+mn-lt"/>
                <a:ea typeface="+mn-ea"/>
                <a:cs typeface="+mn-cs"/>
              </a:rPr>
              <a:t>Plants for the water feature; you can see in that photo columbine and a Joe-</a:t>
            </a:r>
            <a:r>
              <a:rPr kumimoji="0" lang="en-US" sz="1800" b="1" i="0" u="none" strike="noStrike" kern="1200" cap="none" spc="0" normalizeH="0" baseline="0" noProof="0" dirty="0" err="1">
                <a:ln>
                  <a:noFill/>
                </a:ln>
                <a:solidFill>
                  <a:schemeClr val="tx1"/>
                </a:solidFill>
                <a:effectLst/>
                <a:uLnTx/>
                <a:uFillTx/>
                <a:latin typeface="+mn-lt"/>
                <a:ea typeface="+mn-ea"/>
                <a:cs typeface="+mn-cs"/>
              </a:rPr>
              <a:t>pye</a:t>
            </a:r>
            <a:r>
              <a:rPr kumimoji="0" lang="en-US" sz="1800" b="1" i="0" u="none" strike="noStrike" kern="1200" cap="none" spc="0" normalizeH="0" baseline="0" noProof="0" dirty="0">
                <a:ln>
                  <a:noFill/>
                </a:ln>
                <a:solidFill>
                  <a:schemeClr val="tx1"/>
                </a:solidFill>
                <a:effectLst/>
                <a:uLnTx/>
                <a:uFillTx/>
                <a:latin typeface="+mn-lt"/>
                <a:ea typeface="+mn-ea"/>
                <a:cs typeface="+mn-cs"/>
              </a:rPr>
              <a:t> stalk leaning over the left side of the waterfall.</a:t>
            </a:r>
          </a:p>
        </p:txBody>
      </p:sp>
    </p:spTree>
  </p:cSld>
  <p:clrMapOvr>
    <a:masterClrMapping/>
  </p:clrMapOvr>
  <p:transition spd="med" advClick="0" advTm="5000">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5715000"/>
            <a:ext cx="5486400" cy="9144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j-lt"/>
                <a:ea typeface="+mj-ea"/>
                <a:cs typeface="+mj-cs"/>
              </a:rPr>
              <a:t>Muskegon River Watershed Assembly</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a:solidFill>
                  <a:schemeClr val="bg1"/>
                </a:solidFill>
                <a:latin typeface="+mj-lt"/>
                <a:ea typeface="+mj-ea"/>
                <a:cs typeface="+mj-cs"/>
              </a:rPr>
              <a:t>Mecosta County</a:t>
            </a:r>
            <a:endParaRPr kumimoji="0" lang="en-US" sz="2400" b="0" i="0" u="none" strike="noStrike" kern="1200" cap="none" spc="0" normalizeH="0" baseline="0" noProof="0" dirty="0">
              <a:ln>
                <a:noFill/>
              </a:ln>
              <a:solidFill>
                <a:schemeClr val="bg1"/>
              </a:solidFill>
              <a:effectLst/>
              <a:uLnTx/>
              <a:uFillTx/>
              <a:latin typeface="+mj-lt"/>
              <a:ea typeface="+mj-ea"/>
              <a:cs typeface="+mj-cs"/>
            </a:endParaRPr>
          </a:p>
        </p:txBody>
      </p:sp>
      <p:pic>
        <p:nvPicPr>
          <p:cNvPr id="3" name="Picture Placeholder 5" descr="sign.JPG"/>
          <p:cNvPicPr>
            <a:picLocks noChangeAspect="1"/>
          </p:cNvPicPr>
          <p:nvPr/>
        </p:nvPicPr>
        <p:blipFill>
          <a:blip r:embed="rId3" cstate="print"/>
          <a:srcRect/>
          <a:stretch>
            <a:fillRect/>
          </a:stretch>
        </p:blipFill>
        <p:spPr>
          <a:xfrm>
            <a:off x="685800" y="914400"/>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txBox="1">
            <a:spLocks/>
          </p:cNvSpPr>
          <p:nvPr/>
        </p:nvSpPr>
        <p:spPr>
          <a:xfrm>
            <a:off x="762000" y="6629400"/>
            <a:ext cx="5486400" cy="2057400"/>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chemeClr val="tx1"/>
                </a:solidFill>
                <a:effectLst/>
                <a:uLnTx/>
                <a:uFillTx/>
                <a:latin typeface="+mn-lt"/>
                <a:ea typeface="+mn-ea"/>
                <a:cs typeface="+mn-cs"/>
              </a:rPr>
              <a:t>The St. Peter's Courtyard Rain and Butterfly Garden Outdoor Classroom project was the MRWA first rain garden. It improves water quality in the Muskegon River by collecting storm water runoff from the school's roof and absorbing it before it enters a drain that directly flows to the Muskegon River. </a:t>
            </a:r>
          </a:p>
        </p:txBody>
      </p:sp>
    </p:spTree>
  </p:cSld>
  <p:clrMapOvr>
    <a:masterClrMapping/>
  </p:clrMapOvr>
  <p:transition spd="med" advClick="0" advTm="5000">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5562600"/>
            <a:ext cx="7010400" cy="56673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j-lt"/>
                <a:ea typeface="+mj-ea"/>
                <a:cs typeface="+mj-cs"/>
              </a:rPr>
              <a:t>Muskegon River Watershed Assembly</a:t>
            </a:r>
          </a:p>
        </p:txBody>
      </p:sp>
      <p:pic>
        <p:nvPicPr>
          <p:cNvPr id="3" name="Picture Placeholder 6" descr="IMGP1124.JPG"/>
          <p:cNvPicPr>
            <a:picLocks noChangeAspect="1"/>
          </p:cNvPicPr>
          <p:nvPr/>
        </p:nvPicPr>
        <p:blipFill>
          <a:blip r:embed="rId3" cstate="print"/>
          <a:srcRect/>
          <a:stretch>
            <a:fillRect/>
          </a:stretch>
        </p:blipFill>
        <p:spPr>
          <a:xfrm>
            <a:off x="649288" y="917575"/>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txBox="1">
            <a:spLocks/>
          </p:cNvSpPr>
          <p:nvPr/>
        </p:nvSpPr>
        <p:spPr>
          <a:xfrm>
            <a:off x="685800" y="6248400"/>
            <a:ext cx="5486400" cy="2209800"/>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chemeClr val="tx1"/>
                </a:solidFill>
                <a:effectLst/>
                <a:uLnTx/>
                <a:uFillTx/>
                <a:latin typeface="+mn-lt"/>
                <a:ea typeface="+mn-ea"/>
                <a:cs typeface="+mn-cs"/>
              </a:rPr>
              <a:t>The project provides outdoor classroom for students to satisfy many State of MI mandated science content expectations. Students take home what they learned and encourage their parents to do similar projects with native plants.  MRWA has since completed several other rain gardens .</a:t>
            </a:r>
            <a:br>
              <a:rPr kumimoji="0" lang="en-US" sz="1800" b="1" i="0" u="none" strike="noStrike" kern="1200" cap="none" spc="0" normalizeH="0" baseline="0" noProof="0" dirty="0">
                <a:ln>
                  <a:noFill/>
                </a:ln>
                <a:solidFill>
                  <a:schemeClr val="tx1"/>
                </a:solidFill>
                <a:effectLst/>
                <a:uLnTx/>
                <a:uFillTx/>
                <a:latin typeface="+mn-lt"/>
                <a:ea typeface="+mn-ea"/>
                <a:cs typeface="+mn-cs"/>
              </a:rPr>
            </a:br>
            <a:endParaRPr kumimoji="0" lang="en-US" sz="1800" b="1"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med" advClick="0" advTm="5000">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5562600"/>
            <a:ext cx="5486400" cy="762000"/>
          </a:xfrm>
          <a:prstGeom prst="rect">
            <a:avLst/>
          </a:prstGeom>
        </p:spPr>
        <p:txBody>
          <a:bodyP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j-lt"/>
                <a:ea typeface="+mj-ea"/>
                <a:cs typeface="+mj-cs"/>
              </a:rPr>
              <a:t>2009 - Monroe Public Schools</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a:solidFill>
                  <a:schemeClr val="bg1"/>
                </a:solidFill>
                <a:latin typeface="+mj-lt"/>
                <a:ea typeface="+mj-ea"/>
                <a:cs typeface="+mj-cs"/>
              </a:rPr>
              <a:t>Monroe County</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mj-lt"/>
              <a:ea typeface="+mj-ea"/>
              <a:cs typeface="+mj-cs"/>
            </a:endParaRPr>
          </a:p>
        </p:txBody>
      </p:sp>
      <p:pic>
        <p:nvPicPr>
          <p:cNvPr id="3" name="Picture Placeholder 4" descr="C:\Users\mps\Documents\BHJ 5.1\pics\spring semester\100_1316.jpg"/>
          <p:cNvPicPr>
            <a:picLocks/>
          </p:cNvPicPr>
          <p:nvPr/>
        </p:nvPicPr>
        <p:blipFill>
          <a:blip r:embed="rId3" cstate="print">
            <a:extLst>
              <a:ext uri="{28A0092B-C50C-407E-A947-70E740481C1C}">
                <a14:useLocalDpi xmlns:a14="http://schemas.microsoft.com/office/drawing/2010/main" val="0"/>
              </a:ext>
            </a:extLst>
          </a:blip>
          <a:srcRect l="5556" r="5556"/>
          <a:stretch>
            <a:fillRect/>
          </a:stretch>
        </p:blipFill>
        <p:spPr bwMode="auto">
          <a:xfrm>
            <a:off x="649288" y="914400"/>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txBox="1">
            <a:spLocks/>
          </p:cNvSpPr>
          <p:nvPr/>
        </p:nvSpPr>
        <p:spPr>
          <a:xfrm>
            <a:off x="609600" y="6324600"/>
            <a:ext cx="5638800" cy="2057400"/>
          </a:xfrm>
          <a:prstGeom prst="rect">
            <a:avLst/>
          </a:prstGeom>
        </p:spPr>
        <p:txBody>
          <a:bodyPr>
            <a:normAutofit fontScale="925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100" b="1" i="0" u="none" strike="noStrike" kern="1200" cap="none" spc="0" normalizeH="0" baseline="0" noProof="0" dirty="0">
                <a:ln>
                  <a:noFill/>
                </a:ln>
                <a:solidFill>
                  <a:schemeClr val="tx1"/>
                </a:solidFill>
                <a:effectLst/>
                <a:uLnTx/>
                <a:uFillTx/>
                <a:latin typeface="+mn-lt"/>
                <a:ea typeface="+mn-ea"/>
                <a:cs typeface="+mn-cs"/>
              </a:rPr>
              <a:t>A garden with over 60 species of native prairie at </a:t>
            </a:r>
            <a:r>
              <a:rPr kumimoji="0" lang="en-US" sz="2100" b="1" i="0" u="none" strike="noStrike" kern="1200" cap="none" spc="0" normalizeH="0" baseline="0" noProof="0" dirty="0" err="1">
                <a:ln>
                  <a:noFill/>
                </a:ln>
                <a:solidFill>
                  <a:schemeClr val="tx1"/>
                </a:solidFill>
                <a:effectLst/>
                <a:uLnTx/>
                <a:uFillTx/>
                <a:latin typeface="+mn-lt"/>
                <a:ea typeface="+mn-ea"/>
                <a:cs typeface="+mn-cs"/>
              </a:rPr>
              <a:t>Knabusch</a:t>
            </a:r>
            <a:r>
              <a:rPr kumimoji="0" lang="en-US" sz="2100" b="1" i="0" u="none" strike="noStrike" kern="1200" cap="none" spc="0" normalizeH="0" baseline="0" noProof="0" dirty="0">
                <a:ln>
                  <a:noFill/>
                </a:ln>
                <a:solidFill>
                  <a:schemeClr val="tx1"/>
                </a:solidFill>
                <a:effectLst/>
                <a:uLnTx/>
                <a:uFillTx/>
                <a:latin typeface="+mn-lt"/>
                <a:ea typeface="+mn-ea"/>
                <a:cs typeface="+mn-cs"/>
              </a:rPr>
              <a:t> Mathematics and Science Center (formerly </a:t>
            </a:r>
            <a:r>
              <a:rPr kumimoji="0" lang="en-US" sz="2100" b="1" i="0" u="none" strike="noStrike" kern="1200" cap="none" spc="0" normalizeH="0" baseline="0" noProof="0" dirty="0" err="1">
                <a:ln>
                  <a:noFill/>
                </a:ln>
                <a:solidFill>
                  <a:schemeClr val="tx1"/>
                </a:solidFill>
                <a:effectLst/>
                <a:uLnTx/>
                <a:uFillTx/>
                <a:latin typeface="+mn-lt"/>
                <a:ea typeface="+mn-ea"/>
                <a:cs typeface="+mn-cs"/>
              </a:rPr>
              <a:t>Bolles</a:t>
            </a:r>
            <a:r>
              <a:rPr kumimoji="0" lang="en-US" sz="2100" b="1" i="0" u="none" strike="noStrike" kern="1200" cap="none" spc="0" normalizeH="0" baseline="0" noProof="0" dirty="0">
                <a:ln>
                  <a:noFill/>
                </a:ln>
                <a:solidFill>
                  <a:schemeClr val="tx1"/>
                </a:solidFill>
                <a:effectLst/>
                <a:uLnTx/>
                <a:uFillTx/>
                <a:latin typeface="+mn-lt"/>
                <a:ea typeface="+mn-ea"/>
                <a:cs typeface="+mn-cs"/>
              </a:rPr>
              <a:t> Harbor Mathematics and Science Center). Students utilize the garden for a variety of lessons, as well as collecting seeds and growing plants from these seeds.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med" advClick="0" advTm="5000">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5486400"/>
            <a:ext cx="5486400" cy="56673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j-lt"/>
                <a:ea typeface="+mj-ea"/>
                <a:cs typeface="+mj-cs"/>
              </a:rPr>
              <a:t>2009 - Monroe Public Schools</a:t>
            </a:r>
          </a:p>
        </p:txBody>
      </p:sp>
      <p:pic>
        <p:nvPicPr>
          <p:cNvPr id="3" name="Picture Placeholder 4" descr="C:\Users\mps\Documents\BHJ 5.1\pics\spring semester\100_1330.jpg"/>
          <p:cNvPicPr>
            <a:picLocks/>
          </p:cNvPicPr>
          <p:nvPr/>
        </p:nvPicPr>
        <p:blipFill>
          <a:blip r:embed="rId3" cstate="print">
            <a:extLst>
              <a:ext uri="{28A0092B-C50C-407E-A947-70E740481C1C}">
                <a14:useLocalDpi xmlns:a14="http://schemas.microsoft.com/office/drawing/2010/main" val="0"/>
              </a:ext>
            </a:extLst>
          </a:blip>
          <a:srcRect l="5556" r="5556"/>
          <a:stretch>
            <a:fillRect/>
          </a:stretch>
        </p:blipFill>
        <p:spPr bwMode="auto">
          <a:xfrm>
            <a:off x="685800" y="838200"/>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txBox="1">
            <a:spLocks/>
          </p:cNvSpPr>
          <p:nvPr/>
        </p:nvSpPr>
        <p:spPr>
          <a:xfrm>
            <a:off x="609600" y="6248401"/>
            <a:ext cx="5562600" cy="1719263"/>
          </a:xfrm>
          <a:prstGeom prst="rect">
            <a:avLst/>
          </a:prstGeom>
        </p:spPr>
        <p:txBody>
          <a:bodyPr>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chemeClr val="tx1"/>
                </a:solidFill>
                <a:effectLst/>
                <a:uLnTx/>
                <a:uFillTx/>
                <a:latin typeface="+mn-lt"/>
                <a:ea typeface="+mn-ea"/>
                <a:cs typeface="+mn-cs"/>
              </a:rPr>
              <a:t>The main audience are the high school students enrolled in courses at the Center. Five school years worth of students have benefited from the project. This amounts to over 300 students total. Other audiences, such as elementary school students, have benefited from the project as well.</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med" advClick="0" advTm="5000">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5562600"/>
            <a:ext cx="5486400" cy="56673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j-lt"/>
                <a:ea typeface="+mj-ea"/>
                <a:cs typeface="+mj-cs"/>
              </a:rPr>
              <a:t>2009 - Monroe Public Schools</a:t>
            </a:r>
          </a:p>
        </p:txBody>
      </p:sp>
      <p:pic>
        <p:nvPicPr>
          <p:cNvPr id="3" name="Picture Placeholder 4" descr="C:\Users\mps\Documents\BHJ 5.1\pics\fall semester\Fall 09-4.jpg"/>
          <p:cNvPicPr>
            <a:picLocks/>
          </p:cNvPicPr>
          <p:nvPr/>
        </p:nvPicPr>
        <p:blipFill>
          <a:blip r:embed="rId3" cstate="print">
            <a:extLst>
              <a:ext uri="{28A0092B-C50C-407E-A947-70E740481C1C}">
                <a14:useLocalDpi xmlns:a14="http://schemas.microsoft.com/office/drawing/2010/main" val="0"/>
              </a:ext>
            </a:extLst>
          </a:blip>
          <a:srcRect t="142" b="142"/>
          <a:stretch>
            <a:fillRect/>
          </a:stretch>
        </p:blipFill>
        <p:spPr bwMode="auto">
          <a:xfrm>
            <a:off x="685800" y="838200"/>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txBox="1">
            <a:spLocks/>
          </p:cNvSpPr>
          <p:nvPr/>
        </p:nvSpPr>
        <p:spPr>
          <a:xfrm>
            <a:off x="762000" y="6324601"/>
            <a:ext cx="5410200" cy="1643063"/>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chemeClr val="tx1"/>
                </a:solidFill>
                <a:effectLst/>
                <a:uLnTx/>
                <a:uFillTx/>
                <a:latin typeface="+mn-lt"/>
                <a:ea typeface="+mn-ea"/>
                <a:cs typeface="+mn-cs"/>
              </a:rPr>
              <a:t>Building the garden is now complete. It took over 5 years and nearly 20 different organizations and donors to help with the funding. Including other restoration projects on campus, over $10,000 has been used directly on the project.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med" advClick="0" advTm="500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sect_Count.JPG"/>
          <p:cNvPicPr>
            <a:picLocks noChangeAspect="1"/>
          </p:cNvPicPr>
          <p:nvPr/>
        </p:nvPicPr>
        <p:blipFill>
          <a:blip r:embed="rId3" cstate="print"/>
          <a:stretch>
            <a:fillRect/>
          </a:stretch>
        </p:blipFill>
        <p:spPr>
          <a:xfrm>
            <a:off x="762000" y="990600"/>
            <a:ext cx="5448300" cy="363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2514600" y="6477000"/>
            <a:ext cx="1970539" cy="523220"/>
          </a:xfrm>
          <a:prstGeom prst="rect">
            <a:avLst/>
          </a:prstGeom>
          <a:noFill/>
        </p:spPr>
        <p:txBody>
          <a:bodyPr wrap="none" rtlCol="0">
            <a:spAutoFit/>
          </a:bodyPr>
          <a:lstStyle/>
          <a:p>
            <a:r>
              <a:rPr lang="en-US" sz="2800" dirty="0"/>
              <a:t>Insect count</a:t>
            </a:r>
          </a:p>
        </p:txBody>
      </p:sp>
      <p:sp>
        <p:nvSpPr>
          <p:cNvPr id="4" name="TextBox 3"/>
          <p:cNvSpPr txBox="1"/>
          <p:nvPr/>
        </p:nvSpPr>
        <p:spPr>
          <a:xfrm>
            <a:off x="1066800" y="5105402"/>
            <a:ext cx="4708468" cy="954107"/>
          </a:xfrm>
          <a:prstGeom prst="rect">
            <a:avLst/>
          </a:prstGeom>
          <a:noFill/>
        </p:spPr>
        <p:txBody>
          <a:bodyPr wrap="none" rtlCol="0">
            <a:spAutoFit/>
          </a:bodyPr>
          <a:lstStyle/>
          <a:p>
            <a:r>
              <a:rPr lang="en-US" sz="2800" dirty="0">
                <a:solidFill>
                  <a:schemeClr val="bg1"/>
                </a:solidFill>
              </a:rPr>
              <a:t>2011-Woldumar Nature Center</a:t>
            </a:r>
          </a:p>
          <a:p>
            <a:pPr algn="ctr"/>
            <a:r>
              <a:rPr lang="en-US" sz="2800" dirty="0">
                <a:solidFill>
                  <a:schemeClr val="bg1"/>
                </a:solidFill>
              </a:rPr>
              <a:t>Ingham County</a:t>
            </a:r>
          </a:p>
        </p:txBody>
      </p:sp>
    </p:spTree>
  </p:cSld>
  <p:clrMapOvr>
    <a:masterClrMapping/>
  </p:clrMapOvr>
  <p:transition spd="med" advClick="0" advTm="5000">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0" y="5334000"/>
            <a:ext cx="6248400" cy="9906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j-lt"/>
                <a:ea typeface="+mj-ea"/>
                <a:cs typeface="+mj-cs"/>
              </a:rPr>
              <a:t>2005 Fruitport High School (the beginning)</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a:solidFill>
                  <a:schemeClr val="bg1"/>
                </a:solidFill>
                <a:latin typeface="+mj-lt"/>
                <a:ea typeface="+mj-ea"/>
                <a:cs typeface="+mj-cs"/>
              </a:rPr>
              <a:t>Muskegon County</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mj-lt"/>
              <a:ea typeface="+mj-ea"/>
              <a:cs typeface="+mj-cs"/>
            </a:endParaRPr>
          </a:p>
        </p:txBody>
      </p:sp>
      <p:pic>
        <p:nvPicPr>
          <p:cNvPr id="3" name="Picture 1026" descr="A:\MVC-002F.JPG"/>
          <p:cNvPicPr>
            <a:picLocks noChangeAspect="1" noChangeArrowheads="1"/>
          </p:cNvPicPr>
          <p:nvPr/>
        </p:nvPicPr>
        <p:blipFill>
          <a:blip r:embed="rId3" cstate="print"/>
          <a:srcRect/>
          <a:stretch>
            <a:fillRect/>
          </a:stretch>
        </p:blipFill>
        <p:spPr bwMode="auto">
          <a:xfrm>
            <a:off x="685800" y="914400"/>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txBox="1">
            <a:spLocks/>
          </p:cNvSpPr>
          <p:nvPr/>
        </p:nvSpPr>
        <p:spPr>
          <a:xfrm>
            <a:off x="762000" y="6400800"/>
            <a:ext cx="5410200" cy="1447800"/>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chemeClr val="tx1"/>
                </a:solidFill>
                <a:effectLst/>
                <a:uLnTx/>
                <a:uFillTx/>
                <a:latin typeface="+mn-lt"/>
                <a:ea typeface="+mn-ea"/>
                <a:cs typeface="+mn-cs"/>
              </a:rPr>
              <a:t>A Service Learning Project Involving Fruitport High School Student Council and Edgewood Elementary School Promoting The Use of Native Michigan Plant Species.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med" advClick="0" advTm="5000">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01688" y="5376861"/>
            <a:ext cx="5486400" cy="56673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j-lt"/>
                <a:ea typeface="+mj-ea"/>
                <a:cs typeface="+mj-cs"/>
              </a:rPr>
              <a:t>2005 Fruitport High School</a:t>
            </a:r>
          </a:p>
        </p:txBody>
      </p:sp>
      <p:pic>
        <p:nvPicPr>
          <p:cNvPr id="3" name="Picture 2" descr="A:\MVC-004S.JPG"/>
          <p:cNvPicPr>
            <a:picLocks noChangeAspect="1" noChangeArrowheads="1"/>
          </p:cNvPicPr>
          <p:nvPr/>
        </p:nvPicPr>
        <p:blipFill>
          <a:blip r:embed="rId3" cstate="print"/>
          <a:srcRect/>
          <a:stretch>
            <a:fillRect/>
          </a:stretch>
        </p:blipFill>
        <p:spPr bwMode="auto">
          <a:xfrm>
            <a:off x="762000" y="914400"/>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txBox="1">
            <a:spLocks/>
          </p:cNvSpPr>
          <p:nvPr/>
        </p:nvSpPr>
        <p:spPr>
          <a:xfrm>
            <a:off x="609600" y="6324600"/>
            <a:ext cx="5562600" cy="1295400"/>
          </a:xfrm>
          <a:prstGeom prst="rect">
            <a:avLst/>
          </a:prstGeom>
        </p:spPr>
        <p:txBody>
          <a:bodyPr>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chemeClr val="tx1"/>
                </a:solidFill>
                <a:effectLst/>
                <a:uLnTx/>
                <a:uFillTx/>
                <a:latin typeface="+mn-lt"/>
                <a:ea typeface="+mn-ea"/>
                <a:cs typeface="+mn-cs"/>
              </a:rPr>
              <a:t>Strengthen the sense of community within a school</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chemeClr val="tx1"/>
                </a:solidFill>
                <a:effectLst/>
                <a:uLnTx/>
                <a:uFillTx/>
                <a:latin typeface="+mn-lt"/>
                <a:ea typeface="+mn-ea"/>
                <a:cs typeface="+mn-cs"/>
              </a:rPr>
              <a:t>Demonstrate hands-on methods of habitat conservation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med" advClick="0" advTm="5000">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2000" y="5257800"/>
            <a:ext cx="5486400" cy="56673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mj-lt"/>
                <a:ea typeface="+mj-ea"/>
                <a:cs typeface="+mj-cs"/>
              </a:rPr>
              <a:t>2005 Fruitport High School</a:t>
            </a:r>
          </a:p>
        </p:txBody>
      </p:sp>
      <p:pic>
        <p:nvPicPr>
          <p:cNvPr id="3" name="Picture 2"/>
          <p:cNvPicPr>
            <a:picLocks noChangeAspect="1" noChangeArrowheads="1"/>
          </p:cNvPicPr>
          <p:nvPr/>
        </p:nvPicPr>
        <p:blipFill>
          <a:blip r:embed="rId3" cstate="print"/>
          <a:srcRect/>
          <a:stretch>
            <a:fillRect/>
          </a:stretch>
        </p:blipFill>
        <p:spPr bwMode="auto">
          <a:xfrm>
            <a:off x="762000" y="914400"/>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txBox="1">
            <a:spLocks/>
          </p:cNvSpPr>
          <p:nvPr/>
        </p:nvSpPr>
        <p:spPr>
          <a:xfrm>
            <a:off x="838200" y="6477001"/>
            <a:ext cx="5486400" cy="804863"/>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chemeClr val="tx1"/>
                </a:solidFill>
                <a:effectLst/>
                <a:uLnTx/>
                <a:uFillTx/>
                <a:latin typeface="+mn-lt"/>
                <a:ea typeface="+mn-ea"/>
                <a:cs typeface="+mn-cs"/>
              </a:rPr>
              <a:t>Develop a teaching area  that will “widen” classroom walls. Illustrate how even small changes in the landscape can make a positive difference.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med" advClick="0" advTm="5000">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2000" y="5410200"/>
            <a:ext cx="5486400" cy="56673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j-lt"/>
                <a:ea typeface="+mj-ea"/>
                <a:cs typeface="+mj-cs"/>
              </a:rPr>
              <a:t>2005 Fruitport High School</a:t>
            </a:r>
          </a:p>
        </p:txBody>
      </p:sp>
      <p:pic>
        <p:nvPicPr>
          <p:cNvPr id="3" name="Picture 2"/>
          <p:cNvPicPr>
            <a:picLocks noChangeAspect="1" noChangeArrowheads="1"/>
          </p:cNvPicPr>
          <p:nvPr/>
        </p:nvPicPr>
        <p:blipFill>
          <a:blip r:embed="rId3" cstate="print"/>
          <a:srcRect/>
          <a:stretch>
            <a:fillRect/>
          </a:stretch>
        </p:blipFill>
        <p:spPr bwMode="auto">
          <a:xfrm>
            <a:off x="762000" y="990600"/>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txBox="1">
            <a:spLocks/>
          </p:cNvSpPr>
          <p:nvPr/>
        </p:nvSpPr>
        <p:spPr>
          <a:xfrm>
            <a:off x="762000" y="6400801"/>
            <a:ext cx="5486400" cy="804863"/>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chemeClr val="tx1"/>
                </a:solidFill>
                <a:effectLst/>
                <a:uLnTx/>
                <a:uFillTx/>
                <a:latin typeface="+mn-lt"/>
                <a:ea typeface="+mn-ea"/>
                <a:cs typeface="+mn-cs"/>
              </a:rPr>
              <a:t>Shrubs and trees provide fruits and seeds throughout the year for wildlife.  Perennials provide nectar for both butterflies and hummingbirds.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med" advClick="0" advTm="5000">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5181600"/>
            <a:ext cx="5486400" cy="56673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j-lt"/>
                <a:ea typeface="+mj-ea"/>
                <a:cs typeface="+mj-cs"/>
              </a:rPr>
              <a:t>2005 Fruitport High School</a:t>
            </a:r>
          </a:p>
        </p:txBody>
      </p:sp>
      <p:pic>
        <p:nvPicPr>
          <p:cNvPr id="3" name="Picture 2"/>
          <p:cNvPicPr>
            <a:picLocks noChangeAspect="1" noChangeArrowheads="1"/>
          </p:cNvPicPr>
          <p:nvPr/>
        </p:nvPicPr>
        <p:blipFill>
          <a:blip r:embed="rId3" cstate="print"/>
          <a:srcRect/>
          <a:stretch>
            <a:fillRect/>
          </a:stretch>
        </p:blipFill>
        <p:spPr bwMode="auto">
          <a:xfrm>
            <a:off x="762000" y="914400"/>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txBox="1">
            <a:spLocks/>
          </p:cNvSpPr>
          <p:nvPr/>
        </p:nvSpPr>
        <p:spPr>
          <a:xfrm>
            <a:off x="762000" y="5867400"/>
            <a:ext cx="5486400" cy="1447800"/>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900" b="1" i="0" u="none" strike="noStrike" kern="1200" cap="none" spc="0" normalizeH="0" baseline="0" noProof="0" dirty="0">
                <a:ln>
                  <a:noFill/>
                </a:ln>
                <a:solidFill>
                  <a:schemeClr val="tx1"/>
                </a:solidFill>
                <a:effectLst/>
                <a:uLnTx/>
                <a:uFillTx/>
                <a:latin typeface="+mn-lt"/>
                <a:ea typeface="+mn-ea"/>
                <a:cs typeface="+mn-cs"/>
              </a:rPr>
              <a:t>Evergreen trees  provide year-round protective cover from weather and predators.  Deciduous </a:t>
            </a:r>
            <a:r>
              <a:rPr kumimoji="0" lang="en-US" b="1" i="0" u="none" strike="noStrike" kern="1200" cap="none" spc="0" normalizeH="0" baseline="0" noProof="0" dirty="0">
                <a:ln>
                  <a:noFill/>
                </a:ln>
                <a:solidFill>
                  <a:schemeClr val="tx1"/>
                </a:solidFill>
                <a:effectLst/>
                <a:uLnTx/>
                <a:uFillTx/>
                <a:latin typeface="+mn-lt"/>
                <a:ea typeface="+mn-ea"/>
                <a:cs typeface="+mn-cs"/>
              </a:rPr>
              <a:t>shrubs offer effective summer cover for nesting and escape from predators.</a:t>
            </a:r>
          </a:p>
        </p:txBody>
      </p:sp>
    </p:spTree>
  </p:cSld>
  <p:clrMapOvr>
    <a:masterClrMapping/>
  </p:clrMapOvr>
  <p:transition spd="med" advClick="0" advTm="5000">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5486400"/>
            <a:ext cx="5486400" cy="56673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j-lt"/>
                <a:ea typeface="+mj-ea"/>
                <a:cs typeface="+mj-cs"/>
              </a:rPr>
              <a:t>2005 Fruitport High School</a:t>
            </a:r>
          </a:p>
        </p:txBody>
      </p:sp>
      <p:pic>
        <p:nvPicPr>
          <p:cNvPr id="3" name="Picture 2"/>
          <p:cNvPicPr>
            <a:picLocks noChangeAspect="1" noChangeArrowheads="1"/>
          </p:cNvPicPr>
          <p:nvPr/>
        </p:nvPicPr>
        <p:blipFill>
          <a:blip r:embed="rId3" cstate="print"/>
          <a:srcRect/>
          <a:stretch>
            <a:fillRect/>
          </a:stretch>
        </p:blipFill>
        <p:spPr bwMode="auto">
          <a:xfrm>
            <a:off x="685800" y="914400"/>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txBox="1">
            <a:spLocks/>
          </p:cNvSpPr>
          <p:nvPr/>
        </p:nvSpPr>
        <p:spPr>
          <a:xfrm>
            <a:off x="609600" y="6400800"/>
            <a:ext cx="5486400" cy="914400"/>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1" i="0" u="none" strike="noStrike" kern="1200" cap="none" spc="0" normalizeH="0" baseline="0" noProof="0" dirty="0">
                <a:ln>
                  <a:noFill/>
                </a:ln>
                <a:solidFill>
                  <a:schemeClr val="tx1"/>
                </a:solidFill>
                <a:effectLst/>
                <a:uLnTx/>
                <a:uFillTx/>
                <a:latin typeface="+mn-lt"/>
                <a:ea typeface="+mn-ea"/>
                <a:cs typeface="+mn-cs"/>
              </a:rPr>
              <a:t>Evergreens, deciduous trees, and shrubs provide nesting areas for birds.</a:t>
            </a:r>
          </a:p>
        </p:txBody>
      </p:sp>
    </p:spTree>
  </p:cSld>
  <p:clrMapOvr>
    <a:masterClrMapping/>
  </p:clrMapOvr>
  <p:transition spd="med" advClick="0" advTm="5000">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2000" y="5715000"/>
            <a:ext cx="5486400" cy="56673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mj-lt"/>
                <a:ea typeface="+mj-ea"/>
                <a:cs typeface="+mj-cs"/>
              </a:rPr>
              <a:t>2010 McGregor Elementary</a:t>
            </a:r>
          </a:p>
        </p:txBody>
      </p:sp>
      <p:pic>
        <p:nvPicPr>
          <p:cNvPr id="3" name="Picture Placeholder 4" descr="058.JPG"/>
          <p:cNvPicPr>
            <a:picLocks noChangeAspect="1"/>
          </p:cNvPicPr>
          <p:nvPr/>
        </p:nvPicPr>
        <p:blipFill>
          <a:blip r:embed="rId3" cstate="print"/>
          <a:srcRect/>
          <a:stretch>
            <a:fillRect/>
          </a:stretch>
        </p:blipFill>
        <p:spPr>
          <a:xfrm>
            <a:off x="685800" y="914400"/>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txBox="1">
            <a:spLocks/>
          </p:cNvSpPr>
          <p:nvPr/>
        </p:nvSpPr>
        <p:spPr>
          <a:xfrm>
            <a:off x="609600" y="6934201"/>
            <a:ext cx="5486400" cy="804863"/>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chemeClr val="tx1"/>
                </a:solidFill>
                <a:effectLst/>
                <a:uLnTx/>
                <a:uFillTx/>
                <a:latin typeface="+mn-lt"/>
                <a:ea typeface="+mn-ea"/>
                <a:cs typeface="+mn-cs"/>
              </a:rPr>
              <a:t>Science teachers generated interest among students in native plant gardens by expanding the criteria for our annual science fair to include research projects on native plants. </a:t>
            </a:r>
          </a:p>
        </p:txBody>
      </p:sp>
    </p:spTree>
  </p:cSld>
  <p:clrMapOvr>
    <a:masterClrMapping/>
  </p:clrMapOvr>
  <p:transition spd="med" advClick="0" advTm="5000">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5562600"/>
            <a:ext cx="5486400" cy="56673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mj-lt"/>
                <a:ea typeface="+mj-ea"/>
                <a:cs typeface="+mj-cs"/>
              </a:rPr>
              <a:t>2010 McGregor Elementary</a:t>
            </a:r>
          </a:p>
        </p:txBody>
      </p:sp>
      <p:pic>
        <p:nvPicPr>
          <p:cNvPr id="3" name="Picture Placeholder 4" descr="039.JPG"/>
          <p:cNvPicPr>
            <a:picLocks noChangeAspect="1"/>
          </p:cNvPicPr>
          <p:nvPr/>
        </p:nvPicPr>
        <p:blipFill>
          <a:blip r:embed="rId3" cstate="print"/>
          <a:srcRect/>
          <a:stretch>
            <a:fillRect/>
          </a:stretch>
        </p:blipFill>
        <p:spPr>
          <a:xfrm>
            <a:off x="762000" y="914400"/>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txBox="1">
            <a:spLocks/>
          </p:cNvSpPr>
          <p:nvPr/>
        </p:nvSpPr>
        <p:spPr>
          <a:xfrm>
            <a:off x="609600" y="6553200"/>
            <a:ext cx="5562600" cy="1676400"/>
          </a:xfrm>
          <a:prstGeom prst="rect">
            <a:avLst/>
          </a:prstGeom>
        </p:spPr>
        <p:txBody>
          <a:bodyPr>
            <a:normAutofit fontScale="8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900" b="1" i="0" u="none" strike="noStrike" kern="1200" cap="none" spc="0" normalizeH="0" baseline="0" noProof="0" dirty="0">
                <a:ln>
                  <a:noFill/>
                </a:ln>
                <a:solidFill>
                  <a:schemeClr val="tx1"/>
                </a:solidFill>
                <a:effectLst/>
                <a:uLnTx/>
                <a:uFillTx/>
                <a:latin typeface="+mn-lt"/>
                <a:ea typeface="+mn-ea"/>
                <a:cs typeface="+mn-cs"/>
              </a:rPr>
              <a:t>A plan was designed for a 12’ x 25’ bed, with 20 different species of forbs and grasses included a meandering path of woodchips, a feature that invites students to enter and explore</a:t>
            </a:r>
            <a:r>
              <a:rPr kumimoji="0" lang="en-US" sz="2600" b="1" i="0" u="none" strike="noStrike" kern="1200" cap="none" spc="0" normalizeH="0" baseline="0" noProof="0" dirty="0">
                <a:ln>
                  <a:noFill/>
                </a:ln>
                <a:solidFill>
                  <a:schemeClr val="tx1"/>
                </a:solidFill>
                <a:effectLst/>
                <a:uLnTx/>
                <a:uFillTx/>
                <a:latin typeface="+mn-lt"/>
                <a:ea typeface="+mn-ea"/>
                <a:cs typeface="+mn-cs"/>
              </a:rPr>
              <a:t>.</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med" advClick="0" advTm="5000">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5410200"/>
            <a:ext cx="5486400" cy="9144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mj-lt"/>
                <a:ea typeface="+mj-ea"/>
                <a:cs typeface="+mj-cs"/>
              </a:rPr>
              <a:t>2010 McGregor Elementary</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a:solidFill>
                  <a:srgbClr val="C00000"/>
                </a:solidFill>
                <a:latin typeface="+mj-lt"/>
                <a:ea typeface="+mj-ea"/>
                <a:cs typeface="+mj-cs"/>
              </a:rPr>
              <a:t>Oakland County</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C00000"/>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C00000"/>
              </a:solidFill>
              <a:effectLst/>
              <a:uLnTx/>
              <a:uFillTx/>
              <a:latin typeface="+mj-lt"/>
              <a:ea typeface="+mj-ea"/>
              <a:cs typeface="+mj-cs"/>
            </a:endParaRPr>
          </a:p>
        </p:txBody>
      </p:sp>
      <p:pic>
        <p:nvPicPr>
          <p:cNvPr id="3" name="Picture Placeholder 4" descr="046.JPG"/>
          <p:cNvPicPr>
            <a:picLocks noChangeAspect="1"/>
          </p:cNvPicPr>
          <p:nvPr/>
        </p:nvPicPr>
        <p:blipFill>
          <a:blip r:embed="rId3" cstate="print"/>
          <a:srcRect/>
          <a:stretch>
            <a:fillRect/>
          </a:stretch>
        </p:blipFill>
        <p:spPr>
          <a:xfrm>
            <a:off x="685800" y="838200"/>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txBox="1">
            <a:spLocks/>
          </p:cNvSpPr>
          <p:nvPr/>
        </p:nvSpPr>
        <p:spPr>
          <a:xfrm>
            <a:off x="685800" y="6400800"/>
            <a:ext cx="5562600" cy="1752600"/>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chemeClr val="tx1"/>
                </a:solidFill>
                <a:effectLst/>
                <a:uLnTx/>
                <a:uFillTx/>
                <a:latin typeface="+mn-lt"/>
                <a:ea typeface="+mn-ea"/>
                <a:cs typeface="+mn-cs"/>
              </a:rPr>
              <a:t>Paint stick signs gave scientific and common name &amp; picture of plants to be placed in locations where the plants were to be sited. The students were eager and enthusiastic workers over the actual plants that they had researched.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med" advClick="0" advTm="5000">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5410200"/>
            <a:ext cx="5486400" cy="56673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mj-lt"/>
                <a:ea typeface="+mj-ea"/>
                <a:cs typeface="+mj-cs"/>
              </a:rPr>
              <a:t>2010 McGregor Elementary</a:t>
            </a:r>
          </a:p>
        </p:txBody>
      </p:sp>
      <p:pic>
        <p:nvPicPr>
          <p:cNvPr id="3" name="Picture Placeholder 4" descr="Native Plant Garden (18).JPG"/>
          <p:cNvPicPr>
            <a:picLocks noChangeAspect="1"/>
          </p:cNvPicPr>
          <p:nvPr/>
        </p:nvPicPr>
        <p:blipFill>
          <a:blip r:embed="rId3" cstate="print"/>
          <a:srcRect/>
          <a:stretch>
            <a:fillRect/>
          </a:stretch>
        </p:blipFill>
        <p:spPr>
          <a:xfrm>
            <a:off x="685800" y="914400"/>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txBox="1">
            <a:spLocks/>
          </p:cNvSpPr>
          <p:nvPr/>
        </p:nvSpPr>
        <p:spPr>
          <a:xfrm>
            <a:off x="685800" y="6553200"/>
            <a:ext cx="5486400" cy="1676400"/>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chemeClr val="tx1"/>
                </a:solidFill>
                <a:effectLst/>
                <a:uLnTx/>
                <a:uFillTx/>
                <a:latin typeface="+mn-lt"/>
                <a:ea typeface="+mn-ea"/>
                <a:cs typeface="+mn-cs"/>
              </a:rPr>
              <a:t>The natives thrived in hot, dry summer of 2010!  Forbs grew three feet tall!  The garden attracted so many bees, students called it “</a:t>
            </a:r>
            <a:r>
              <a:rPr kumimoji="0" lang="en-US" sz="1800" b="1" i="0" u="none" strike="noStrike" kern="1200" cap="none" spc="0" normalizeH="0" baseline="0" noProof="0" dirty="0" err="1">
                <a:ln>
                  <a:noFill/>
                </a:ln>
                <a:solidFill>
                  <a:schemeClr val="tx1"/>
                </a:solidFill>
                <a:effectLst/>
                <a:uLnTx/>
                <a:uFillTx/>
                <a:latin typeface="+mn-lt"/>
                <a:ea typeface="+mn-ea"/>
                <a:cs typeface="+mn-cs"/>
              </a:rPr>
              <a:t>Beeland</a:t>
            </a:r>
            <a:r>
              <a:rPr kumimoji="0" lang="en-US" sz="1800" b="1" i="0" u="none" strike="noStrike" kern="1200" cap="none" spc="0" normalizeH="0" baseline="0" noProof="0" dirty="0">
                <a:ln>
                  <a:noFill/>
                </a:ln>
                <a:solidFill>
                  <a:schemeClr val="tx1"/>
                </a:solidFill>
                <a:effectLst/>
                <a:uLnTx/>
                <a:uFillTx/>
                <a:latin typeface="+mn-lt"/>
                <a:ea typeface="+mn-ea"/>
                <a:cs typeface="+mn-cs"/>
              </a:rPr>
              <a:t>.”  Butterflies in abundance, too.  Lowe’s grant, fall 2010, created an outdoor classroom. The vegetation is all natives. </a:t>
            </a:r>
          </a:p>
        </p:txBody>
      </p:sp>
    </p:spTree>
  </p:cSld>
  <p:clrMapOvr>
    <a:masterClrMapping/>
  </p:clrMapOvr>
  <p:transition spd="med" advClick="0" advTm="500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5638802"/>
            <a:ext cx="5358198" cy="584775"/>
          </a:xfrm>
          <a:prstGeom prst="rect">
            <a:avLst/>
          </a:prstGeom>
        </p:spPr>
        <p:txBody>
          <a:bodyPr wrap="none">
            <a:spAutoFit/>
          </a:bodyPr>
          <a:lstStyle/>
          <a:p>
            <a:r>
              <a:rPr lang="en-US" sz="3200" dirty="0">
                <a:solidFill>
                  <a:schemeClr val="bg1"/>
                </a:solidFill>
              </a:rPr>
              <a:t>2011-Woldumar Nature Center</a:t>
            </a:r>
          </a:p>
        </p:txBody>
      </p:sp>
      <p:pic>
        <p:nvPicPr>
          <p:cNvPr id="3" name="Picture 2" descr="Insect_study.JPG"/>
          <p:cNvPicPr>
            <a:picLocks noChangeAspect="1"/>
          </p:cNvPicPr>
          <p:nvPr/>
        </p:nvPicPr>
        <p:blipFill>
          <a:blip r:embed="rId3" cstate="print"/>
          <a:stretch>
            <a:fillRect/>
          </a:stretch>
        </p:blipFill>
        <p:spPr>
          <a:xfrm>
            <a:off x="381000" y="1143000"/>
            <a:ext cx="6057900" cy="4038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2133601" y="6477000"/>
            <a:ext cx="2720617" cy="707886"/>
          </a:xfrm>
          <a:prstGeom prst="rect">
            <a:avLst/>
          </a:prstGeom>
          <a:noFill/>
        </p:spPr>
        <p:txBody>
          <a:bodyPr wrap="none" rtlCol="0">
            <a:spAutoFit/>
          </a:bodyPr>
          <a:lstStyle/>
          <a:p>
            <a:r>
              <a:rPr lang="en-US" sz="4000" dirty="0"/>
              <a:t>Insect Study</a:t>
            </a:r>
          </a:p>
        </p:txBody>
      </p:sp>
    </p:spTree>
  </p:cSld>
  <p:clrMapOvr>
    <a:masterClrMapping/>
  </p:clrMapOvr>
  <p:transition spd="med" advClick="0" advTm="5000">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4" descr="DSCN2073.JPG"/>
          <p:cNvPicPr>
            <a:picLocks noChangeAspect="1"/>
          </p:cNvPicPr>
          <p:nvPr/>
        </p:nvPicPr>
        <p:blipFill>
          <a:blip r:embed="rId3" cstate="print"/>
          <a:srcRect/>
          <a:stretch>
            <a:fillRect/>
          </a:stretch>
        </p:blipFill>
        <p:spPr>
          <a:xfrm>
            <a:off x="649288" y="914400"/>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 Placeholder 3"/>
          <p:cNvSpPr txBox="1">
            <a:spLocks/>
          </p:cNvSpPr>
          <p:nvPr/>
        </p:nvSpPr>
        <p:spPr>
          <a:xfrm>
            <a:off x="609600" y="6324600"/>
            <a:ext cx="5638800" cy="1905000"/>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chemeClr val="tx1"/>
                </a:solidFill>
                <a:effectLst/>
                <a:uLnTx/>
                <a:uFillTx/>
                <a:latin typeface="+mn-lt"/>
                <a:ea typeface="+mn-ea"/>
                <a:cs typeface="+mn-cs"/>
              </a:rPr>
              <a:t>Minimal success was realized from plantings due to late arrival (late May) which reduced student participation.  Some plants survived only to be eaten by animals.  Some plants were bedded in our fenced garden area and are still being planted around school grounds.</a:t>
            </a:r>
          </a:p>
        </p:txBody>
      </p:sp>
      <p:sp>
        <p:nvSpPr>
          <p:cNvPr id="4" name="Title 1"/>
          <p:cNvSpPr txBox="1">
            <a:spLocks/>
          </p:cNvSpPr>
          <p:nvPr/>
        </p:nvSpPr>
        <p:spPr>
          <a:xfrm>
            <a:off x="609600" y="5486400"/>
            <a:ext cx="5486400" cy="8382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j-lt"/>
                <a:ea typeface="+mj-ea"/>
                <a:cs typeface="+mj-cs"/>
              </a:rPr>
              <a:t>2009 – Upland Hills School</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noProof="0" dirty="0">
                <a:solidFill>
                  <a:schemeClr val="bg1"/>
                </a:solidFill>
                <a:latin typeface="+mj-lt"/>
                <a:ea typeface="+mj-ea"/>
                <a:cs typeface="+mj-cs"/>
              </a:rPr>
              <a:t>Oakland County</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ransition spd="med" advClick="0" advTm="5000">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5562600"/>
            <a:ext cx="5486400" cy="56673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j-lt"/>
                <a:ea typeface="+mj-ea"/>
                <a:cs typeface="+mj-cs"/>
              </a:rPr>
              <a:t>2009 – Upland Hills School</a:t>
            </a:r>
          </a:p>
        </p:txBody>
      </p:sp>
      <p:pic>
        <p:nvPicPr>
          <p:cNvPr id="3" name="Picture Placeholder 4" descr="DSCN2076.JPG"/>
          <p:cNvPicPr>
            <a:picLocks noChangeAspect="1"/>
          </p:cNvPicPr>
          <p:nvPr/>
        </p:nvPicPr>
        <p:blipFill>
          <a:blip r:embed="rId3" cstate="print"/>
          <a:srcRect/>
          <a:stretch>
            <a:fillRect/>
          </a:stretch>
        </p:blipFill>
        <p:spPr>
          <a:xfrm>
            <a:off x="649288" y="914400"/>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txBox="1">
            <a:spLocks/>
          </p:cNvSpPr>
          <p:nvPr/>
        </p:nvSpPr>
        <p:spPr>
          <a:xfrm>
            <a:off x="762000" y="6477000"/>
            <a:ext cx="5410200" cy="2209800"/>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chemeClr val="tx1"/>
                </a:solidFill>
                <a:effectLst/>
                <a:uLnTx/>
                <a:uFillTx/>
                <a:latin typeface="+mn-lt"/>
                <a:ea typeface="+mn-ea"/>
                <a:cs typeface="+mn-cs"/>
              </a:rPr>
              <a:t>Restoration Area 1 has Big Blue Stem and Indian Grass along with Bee Balm, Cup Plant, Echinacea, &amp; Compass Plant.  We focus on growing larger colonies of certain plants and reducing </a:t>
            </a:r>
            <a:r>
              <a:rPr kumimoji="0" lang="en-US" sz="1800" b="1" i="0" u="none" strike="noStrike" kern="1200" cap="none" spc="0" normalizeH="0" baseline="0" noProof="0" dirty="0" err="1">
                <a:ln>
                  <a:noFill/>
                </a:ln>
                <a:solidFill>
                  <a:schemeClr val="tx1"/>
                </a:solidFill>
                <a:effectLst/>
                <a:uLnTx/>
                <a:uFillTx/>
                <a:latin typeface="+mn-lt"/>
                <a:ea typeface="+mn-ea"/>
                <a:cs typeface="+mn-cs"/>
              </a:rPr>
              <a:t>invasives</a:t>
            </a:r>
            <a:r>
              <a:rPr kumimoji="0" lang="en-US" sz="1800" b="1" i="0" u="none" strike="noStrike" kern="1200" cap="none" spc="0" normalizeH="0" baseline="0" noProof="0" dirty="0">
                <a:ln>
                  <a:noFill/>
                </a:ln>
                <a:solidFill>
                  <a:schemeClr val="tx1"/>
                </a:solidFill>
                <a:effectLst/>
                <a:uLnTx/>
                <a:uFillTx/>
                <a:latin typeface="+mn-lt"/>
                <a:ea typeface="+mn-ea"/>
                <a:cs typeface="+mn-cs"/>
              </a:rPr>
              <a:t>. Efforts include annual classes:  Alien Invaders, Restoration, Bio-engineering, Gardening, </a:t>
            </a:r>
            <a:r>
              <a:rPr kumimoji="0" lang="en-US" sz="1800" b="1" i="0" u="none" strike="noStrike" kern="1200" cap="none" spc="0" normalizeH="0" baseline="0" noProof="0" dirty="0" err="1">
                <a:ln>
                  <a:noFill/>
                </a:ln>
                <a:solidFill>
                  <a:schemeClr val="tx1"/>
                </a:solidFill>
                <a:effectLst/>
                <a:uLnTx/>
                <a:uFillTx/>
                <a:latin typeface="+mn-lt"/>
                <a:ea typeface="+mn-ea"/>
                <a:cs typeface="+mn-cs"/>
              </a:rPr>
              <a:t>Herbology</a:t>
            </a:r>
            <a:r>
              <a:rPr kumimoji="0" lang="en-US" sz="1800" b="1" i="0" u="none" strike="noStrike" kern="1200" cap="none" spc="0" normalizeH="0" baseline="0" noProof="0" dirty="0">
                <a:ln>
                  <a:noFill/>
                </a:ln>
                <a:solidFill>
                  <a:schemeClr val="tx1"/>
                </a:solidFill>
                <a:effectLst/>
                <a:uLnTx/>
                <a:uFillTx/>
                <a:latin typeface="+mn-lt"/>
                <a:ea typeface="+mn-ea"/>
                <a:cs typeface="+mn-cs"/>
              </a:rPr>
              <a:t>, etc.</a:t>
            </a:r>
          </a:p>
        </p:txBody>
      </p:sp>
    </p:spTree>
  </p:cSld>
  <p:clrMapOvr>
    <a:masterClrMapping/>
  </p:clrMapOvr>
  <p:transition spd="med" advClick="0" advTm="5000">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5410200"/>
            <a:ext cx="5486400" cy="9906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mj-lt"/>
                <a:ea typeface="+mj-ea"/>
                <a:cs typeface="+mj-cs"/>
              </a:rPr>
              <a:t>2011 – Southfield Lathrup HS</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a:solidFill>
                  <a:srgbClr val="FF0000"/>
                </a:solidFill>
                <a:latin typeface="+mj-lt"/>
                <a:ea typeface="+mj-ea"/>
                <a:cs typeface="+mj-cs"/>
              </a:rPr>
              <a:t>Oakland County</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mj-lt"/>
              <a:ea typeface="+mj-ea"/>
              <a:cs typeface="+mj-cs"/>
            </a:endParaRPr>
          </a:p>
        </p:txBody>
      </p:sp>
      <p:pic>
        <p:nvPicPr>
          <p:cNvPr id="3" name="Picture Placeholder 4" descr="C:\Users\Anne Jeannette\Desktop\Selected WAM pics\0BeforeIMG_3288.JPG"/>
          <p:cNvPicPr>
            <a:picLocks/>
          </p:cNvPicPr>
          <p:nvPr/>
        </p:nvPicPr>
        <p:blipFill>
          <a:blip r:embed="rId3" cstate="print">
            <a:extLst>
              <a:ext uri="{28A0092B-C50C-407E-A947-70E740481C1C}">
                <a14:useLocalDpi xmlns:a14="http://schemas.microsoft.com/office/drawing/2010/main" val="0"/>
              </a:ext>
            </a:extLst>
          </a:blip>
          <a:srcRect t="35" b="35"/>
          <a:stretch>
            <a:fillRect/>
          </a:stretch>
        </p:blipFill>
        <p:spPr bwMode="auto">
          <a:xfrm>
            <a:off x="685800" y="914400"/>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txBox="1">
            <a:spLocks/>
          </p:cNvSpPr>
          <p:nvPr/>
        </p:nvSpPr>
        <p:spPr>
          <a:xfrm>
            <a:off x="762000" y="6400801"/>
            <a:ext cx="5486400" cy="804863"/>
          </a:xfrm>
          <a:prstGeom prst="rect">
            <a:avLst/>
          </a:prstGeom>
        </p:spPr>
        <p:txBody>
          <a:bodyPr>
            <a:normAutofit fontScale="92500"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Before – School of 1200</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Side entrance</a:t>
            </a:r>
          </a:p>
        </p:txBody>
      </p:sp>
    </p:spTree>
  </p:cSld>
  <p:clrMapOvr>
    <a:masterClrMapping/>
  </p:clrMapOvr>
  <p:transition spd="med" advClick="0" advTm="5000">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2000" y="5334000"/>
            <a:ext cx="5486400" cy="566739"/>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mj-lt"/>
                <a:ea typeface="+mj-ea"/>
                <a:cs typeface="+mj-cs"/>
              </a:rPr>
              <a:t>2011 – Southfield Lathrup HS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3" name="Picture Placeholder 4" descr="C:\Users\Anne Jeannette\Desktop\Selected WAM pics\2PreppingIMG_3309.JPG"/>
          <p:cNvPicPr>
            <a:picLocks/>
          </p:cNvPicPr>
          <p:nvPr/>
        </p:nvPicPr>
        <p:blipFill>
          <a:blip r:embed="rId3" cstate="print">
            <a:extLst>
              <a:ext uri="{28A0092B-C50C-407E-A947-70E740481C1C}">
                <a14:useLocalDpi xmlns:a14="http://schemas.microsoft.com/office/drawing/2010/main" val="0"/>
              </a:ext>
            </a:extLst>
          </a:blip>
          <a:srcRect t="21862" b="21862"/>
          <a:stretch>
            <a:fillRect/>
          </a:stretch>
        </p:blipFill>
        <p:spPr bwMode="auto">
          <a:xfrm>
            <a:off x="685800" y="990600"/>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txBox="1">
            <a:spLocks/>
          </p:cNvSpPr>
          <p:nvPr/>
        </p:nvSpPr>
        <p:spPr>
          <a:xfrm>
            <a:off x="838200" y="6400801"/>
            <a:ext cx="5486400" cy="804863"/>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Preparing the Site</a:t>
            </a:r>
          </a:p>
        </p:txBody>
      </p:sp>
    </p:spTree>
  </p:cSld>
  <p:clrMapOvr>
    <a:masterClrMapping/>
  </p:clrMapOvr>
  <p:transition spd="med" advClick="0" advTm="5000">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5410200"/>
            <a:ext cx="5486400" cy="566739"/>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mj-lt"/>
                <a:ea typeface="+mj-ea"/>
                <a:cs typeface="+mj-cs"/>
              </a:rPr>
              <a:t>2011 – Southfield Lathrup HS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3" name="Picture Placeholder 5" descr="C:\Users\Anne Jeannette\Desktop\Selected WAM pics\8NewspaperIMG_3362.JPG"/>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914400"/>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txBox="1">
            <a:spLocks/>
          </p:cNvSpPr>
          <p:nvPr/>
        </p:nvSpPr>
        <p:spPr>
          <a:xfrm>
            <a:off x="685800" y="6096001"/>
            <a:ext cx="5486400" cy="804863"/>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More Preparations</a:t>
            </a:r>
          </a:p>
        </p:txBody>
      </p:sp>
    </p:spTree>
  </p:cSld>
  <p:clrMapOvr>
    <a:masterClrMapping/>
  </p:clrMapOvr>
  <p:transition spd="med" advClick="0" advTm="5000">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5410200"/>
            <a:ext cx="5486400" cy="566739"/>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mj-lt"/>
                <a:ea typeface="+mj-ea"/>
                <a:cs typeface="+mj-cs"/>
              </a:rPr>
              <a:t>2011 – Southfield Lathrup HS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3" name="Picture Placeholder 4" descr="C:\Users\Anne Jeannette\Desktop\Selected WAM pics\11PreppedIMG_3383.JPG"/>
          <p:cNvPicPr>
            <a:picLocks/>
          </p:cNvPicPr>
          <p:nvPr/>
        </p:nvPicPr>
        <p:blipFill>
          <a:blip r:embed="rId3" cstate="print">
            <a:extLst>
              <a:ext uri="{28A0092B-C50C-407E-A947-70E740481C1C}">
                <a14:useLocalDpi xmlns:a14="http://schemas.microsoft.com/office/drawing/2010/main" val="0"/>
              </a:ext>
            </a:extLst>
          </a:blip>
          <a:srcRect l="40" r="40"/>
          <a:stretch>
            <a:fillRect/>
          </a:stretch>
        </p:blipFill>
        <p:spPr bwMode="auto">
          <a:xfrm>
            <a:off x="685800" y="914400"/>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txBox="1">
            <a:spLocks/>
          </p:cNvSpPr>
          <p:nvPr/>
        </p:nvSpPr>
        <p:spPr>
          <a:xfrm>
            <a:off x="685800" y="6324601"/>
            <a:ext cx="5486400" cy="804863"/>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Ready for Planting</a:t>
            </a:r>
          </a:p>
        </p:txBody>
      </p:sp>
    </p:spTree>
  </p:cSld>
  <p:clrMapOvr>
    <a:masterClrMapping/>
  </p:clrMapOvr>
  <p:transition spd="med" advClick="0" advTm="5000">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5334000"/>
            <a:ext cx="5486400" cy="566739"/>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mj-lt"/>
                <a:ea typeface="+mj-ea"/>
                <a:cs typeface="+mj-cs"/>
              </a:rPr>
              <a:t>2011 – Southfield Lathrup HS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3" name="Picture Placeholder 4" descr="C:\Users\Anne Jeannette\Desktop\Selected WAM pics\17PlantingIMG_3642.JPG"/>
          <p:cNvPicPr>
            <a:picLocks/>
          </p:cNvPicPr>
          <p:nvPr/>
        </p:nvPicPr>
        <p:blipFill>
          <a:blip r:embed="rId3" cstate="print">
            <a:extLst>
              <a:ext uri="{28A0092B-C50C-407E-A947-70E740481C1C}">
                <a14:useLocalDpi xmlns:a14="http://schemas.microsoft.com/office/drawing/2010/main" val="0"/>
              </a:ext>
            </a:extLst>
          </a:blip>
          <a:srcRect t="21868" b="21868"/>
          <a:stretch>
            <a:fillRect/>
          </a:stretch>
        </p:blipFill>
        <p:spPr bwMode="auto">
          <a:xfrm>
            <a:off x="609600" y="914400"/>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txBox="1">
            <a:spLocks/>
          </p:cNvSpPr>
          <p:nvPr/>
        </p:nvSpPr>
        <p:spPr>
          <a:xfrm>
            <a:off x="609600" y="6172201"/>
            <a:ext cx="5486400" cy="804863"/>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Working Together &amp; Having Fun!</a:t>
            </a:r>
          </a:p>
        </p:txBody>
      </p:sp>
    </p:spTree>
  </p:cSld>
  <p:clrMapOvr>
    <a:masterClrMapping/>
  </p:clrMapOvr>
  <p:transition spd="med" advClick="0" advTm="5000">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5410200"/>
            <a:ext cx="5486400" cy="56673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mj-lt"/>
                <a:ea typeface="+mj-ea"/>
                <a:cs typeface="+mj-cs"/>
              </a:rPr>
              <a:t>2011 – Southfield Lathrup HS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3" name="Picture Placeholder 4" descr="C:\Users\Anne Jeannette\Desktop\Selected WAM pics\16PlantingIMG_3639.JPG"/>
          <p:cNvPicPr>
            <a:picLocks/>
          </p:cNvPicPr>
          <p:nvPr/>
        </p:nvPicPr>
        <p:blipFill>
          <a:blip r:embed="rId3" cstate="print">
            <a:extLst>
              <a:ext uri="{28A0092B-C50C-407E-A947-70E740481C1C}">
                <a14:useLocalDpi xmlns:a14="http://schemas.microsoft.com/office/drawing/2010/main" val="0"/>
              </a:ext>
            </a:extLst>
          </a:blip>
          <a:srcRect t="21860" b="21860"/>
          <a:stretch>
            <a:fillRect/>
          </a:stretch>
        </p:blipFill>
        <p:spPr bwMode="auto">
          <a:xfrm>
            <a:off x="685800" y="914400"/>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txBox="1">
            <a:spLocks/>
          </p:cNvSpPr>
          <p:nvPr/>
        </p:nvSpPr>
        <p:spPr>
          <a:xfrm>
            <a:off x="685800" y="6400801"/>
            <a:ext cx="5486400" cy="804863"/>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Planting Together</a:t>
            </a:r>
          </a:p>
        </p:txBody>
      </p:sp>
    </p:spTree>
  </p:cSld>
  <p:clrMapOvr>
    <a:masterClrMapping/>
  </p:clrMapOvr>
  <p:transition spd="med" advClick="0" advTm="500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6096000"/>
            <a:ext cx="4708468" cy="523220"/>
          </a:xfrm>
          <a:prstGeom prst="rect">
            <a:avLst/>
          </a:prstGeom>
        </p:spPr>
        <p:txBody>
          <a:bodyPr wrap="none">
            <a:spAutoFit/>
          </a:bodyPr>
          <a:lstStyle/>
          <a:p>
            <a:r>
              <a:rPr lang="en-US" sz="2800" dirty="0">
                <a:solidFill>
                  <a:schemeClr val="bg1"/>
                </a:solidFill>
              </a:rPr>
              <a:t>2011-Woldumar Nature Center</a:t>
            </a:r>
          </a:p>
        </p:txBody>
      </p:sp>
      <p:pic>
        <p:nvPicPr>
          <p:cNvPr id="3" name="Picture 2" descr="transplanting.JPG"/>
          <p:cNvPicPr>
            <a:picLocks noChangeAspect="1"/>
          </p:cNvPicPr>
          <p:nvPr/>
        </p:nvPicPr>
        <p:blipFill>
          <a:blip r:embed="rId3" cstate="print"/>
          <a:stretch>
            <a:fillRect/>
          </a:stretch>
        </p:blipFill>
        <p:spPr>
          <a:xfrm>
            <a:off x="609600" y="1219200"/>
            <a:ext cx="5791200" cy="434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2286000" y="6934202"/>
            <a:ext cx="2702278" cy="646331"/>
          </a:xfrm>
          <a:prstGeom prst="rect">
            <a:avLst/>
          </a:prstGeom>
          <a:noFill/>
        </p:spPr>
        <p:txBody>
          <a:bodyPr wrap="none" rtlCol="0">
            <a:spAutoFit/>
          </a:bodyPr>
          <a:lstStyle/>
          <a:p>
            <a:r>
              <a:rPr lang="en-US" sz="3600" dirty="0"/>
              <a:t>Transplanting</a:t>
            </a:r>
          </a:p>
        </p:txBody>
      </p:sp>
    </p:spTree>
  </p:cSld>
  <p:clrMapOvr>
    <a:masterClrMapping/>
  </p:clrMapOvr>
  <p:transition spd="med" advClick="0" advTm="500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685800"/>
            <a:ext cx="4708468" cy="523220"/>
          </a:xfrm>
          <a:prstGeom prst="rect">
            <a:avLst/>
          </a:prstGeom>
        </p:spPr>
        <p:txBody>
          <a:bodyPr wrap="none">
            <a:spAutoFit/>
          </a:bodyPr>
          <a:lstStyle/>
          <a:p>
            <a:r>
              <a:rPr lang="en-US" sz="2800" dirty="0"/>
              <a:t>2011-Woldumar Nature Center</a:t>
            </a:r>
          </a:p>
        </p:txBody>
      </p:sp>
      <p:pic>
        <p:nvPicPr>
          <p:cNvPr id="3" name="Picture 2" descr="Holt_students_planting.JPG"/>
          <p:cNvPicPr>
            <a:picLocks noChangeAspect="1"/>
          </p:cNvPicPr>
          <p:nvPr/>
        </p:nvPicPr>
        <p:blipFill>
          <a:blip r:embed="rId3" cstate="print"/>
          <a:stretch>
            <a:fillRect/>
          </a:stretch>
        </p:blipFill>
        <p:spPr>
          <a:xfrm>
            <a:off x="1143000" y="1371600"/>
            <a:ext cx="4876800" cy="6502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1981200" y="8077202"/>
            <a:ext cx="4191000" cy="584775"/>
          </a:xfrm>
          <a:prstGeom prst="rect">
            <a:avLst/>
          </a:prstGeom>
          <a:noFill/>
        </p:spPr>
        <p:txBody>
          <a:bodyPr wrap="square" rtlCol="0">
            <a:spAutoFit/>
          </a:bodyPr>
          <a:lstStyle/>
          <a:p>
            <a:r>
              <a:rPr lang="en-US" sz="3200" dirty="0"/>
              <a:t>Students Planting</a:t>
            </a:r>
          </a:p>
        </p:txBody>
      </p:sp>
    </p:spTree>
  </p:cSld>
  <p:clrMapOvr>
    <a:masterClrMapping/>
  </p:clrMapOvr>
  <p:transition spd="med" advClick="0" advTm="500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E:\Documents and Settings\Leslie Kuhn\Desktop\park 079Sea League planting.jpg"/>
          <p:cNvPicPr>
            <a:picLocks noChangeAspect="1" noChangeArrowheads="1"/>
          </p:cNvPicPr>
          <p:nvPr/>
        </p:nvPicPr>
        <p:blipFill>
          <a:blip r:embed="rId3" cstate="print"/>
          <a:srcRect t="12330" r="49192" b="16646"/>
          <a:stretch>
            <a:fillRect/>
          </a:stretch>
        </p:blipFill>
        <p:spPr bwMode="auto">
          <a:xfrm>
            <a:off x="1425150" y="2421650"/>
            <a:ext cx="2626380" cy="2753359"/>
          </a:xfrm>
          <a:prstGeom prst="rect">
            <a:avLst/>
          </a:prstGeom>
          <a:noFill/>
          <a:ln>
            <a:solidFill>
              <a:schemeClr val="tx2">
                <a:lumMod val="75000"/>
              </a:schemeClr>
            </a:solidFill>
          </a:ln>
        </p:spPr>
      </p:pic>
      <p:pic>
        <p:nvPicPr>
          <p:cNvPr id="4" name="Picture 4" descr="E:\Documents and Settings\Leslie Kuhn\Desktop\2011_06040133.JPG"/>
          <p:cNvPicPr>
            <a:picLocks noChangeAspect="1" noChangeArrowheads="1"/>
          </p:cNvPicPr>
          <p:nvPr/>
        </p:nvPicPr>
        <p:blipFill>
          <a:blip r:embed="rId4" cstate="print"/>
          <a:srcRect l="5983" r="12256"/>
          <a:stretch>
            <a:fillRect/>
          </a:stretch>
        </p:blipFill>
        <p:spPr bwMode="auto">
          <a:xfrm>
            <a:off x="3581401" y="5334001"/>
            <a:ext cx="2823704" cy="3305801"/>
          </a:xfrm>
          <a:prstGeom prst="rect">
            <a:avLst/>
          </a:prstGeom>
          <a:noFill/>
          <a:ln>
            <a:solidFill>
              <a:schemeClr val="tx2">
                <a:lumMod val="75000"/>
              </a:schemeClr>
            </a:solidFill>
          </a:ln>
        </p:spPr>
      </p:pic>
      <p:pic>
        <p:nvPicPr>
          <p:cNvPr id="5" name="Picture 5" descr="E:\Documents and Settings\Leslie Kuhn\Desktop\2011_06040122.JPG"/>
          <p:cNvPicPr>
            <a:picLocks noChangeAspect="1" noChangeArrowheads="1"/>
          </p:cNvPicPr>
          <p:nvPr/>
        </p:nvPicPr>
        <p:blipFill>
          <a:blip r:embed="rId5" cstate="print"/>
          <a:srcRect l="3727" t="10549" r="38694" b="14908"/>
          <a:stretch>
            <a:fillRect/>
          </a:stretch>
        </p:blipFill>
        <p:spPr bwMode="auto">
          <a:xfrm>
            <a:off x="685800" y="5105400"/>
            <a:ext cx="2928286" cy="2843315"/>
          </a:xfrm>
          <a:prstGeom prst="rect">
            <a:avLst/>
          </a:prstGeom>
          <a:noFill/>
          <a:ln>
            <a:solidFill>
              <a:schemeClr val="tx2">
                <a:lumMod val="75000"/>
              </a:schemeClr>
            </a:solidFill>
          </a:ln>
        </p:spPr>
      </p:pic>
      <p:sp>
        <p:nvSpPr>
          <p:cNvPr id="6" name="TextBox 5"/>
          <p:cNvSpPr txBox="1"/>
          <p:nvPr/>
        </p:nvSpPr>
        <p:spPr>
          <a:xfrm>
            <a:off x="4267201" y="1066800"/>
            <a:ext cx="2247079" cy="3877985"/>
          </a:xfrm>
          <a:prstGeom prst="rect">
            <a:avLst/>
          </a:prstGeom>
          <a:noFill/>
        </p:spPr>
        <p:txBody>
          <a:bodyPr wrap="square" rtlCol="0">
            <a:spAutoFit/>
          </a:bodyPr>
          <a:lstStyle/>
          <a:p>
            <a:r>
              <a:rPr lang="en-US" sz="2400" b="1" dirty="0">
                <a:solidFill>
                  <a:srgbClr val="FF0000"/>
                </a:solidFill>
                <a:latin typeface="Comic Sans MS" pitchFamily="66" charset="0"/>
              </a:rPr>
              <a:t>Rain Garden Installation, June 2011</a:t>
            </a:r>
          </a:p>
          <a:p>
            <a:endParaRPr lang="en-US" sz="1400" i="1" dirty="0">
              <a:latin typeface="Calibri" pitchFamily="34" charset="0"/>
            </a:endParaRPr>
          </a:p>
          <a:p>
            <a:r>
              <a:rPr lang="en-US" sz="1600" i="1" dirty="0">
                <a:latin typeface="Calibri" pitchFamily="34" charset="0"/>
              </a:rPr>
              <a:t>Left: </a:t>
            </a:r>
            <a:r>
              <a:rPr lang="en-US" sz="1600" dirty="0">
                <a:latin typeface="Calibri" pitchFamily="34" charset="0"/>
              </a:rPr>
              <a:t>Laurie Kaufman, Pat Witte, Nicholas Sanchez, &amp; Jim Hewitt lay out the garden contours. </a:t>
            </a:r>
          </a:p>
          <a:p>
            <a:endParaRPr lang="en-US" sz="1600" dirty="0">
              <a:latin typeface="Calibri" pitchFamily="34" charset="0"/>
            </a:endParaRPr>
          </a:p>
          <a:p>
            <a:r>
              <a:rPr lang="en-US" sz="1600" i="1" dirty="0">
                <a:latin typeface="Calibri" pitchFamily="34" charset="0"/>
              </a:rPr>
              <a:t>Center and below: </a:t>
            </a:r>
            <a:r>
              <a:rPr lang="en-US" sz="1600" dirty="0">
                <a:latin typeface="Calibri" pitchFamily="34" charset="0"/>
              </a:rPr>
              <a:t>Laurie, Jim, and Nick work with the Navy League Cadet Corps to plant the rain garden.</a:t>
            </a:r>
          </a:p>
        </p:txBody>
      </p:sp>
      <p:pic>
        <p:nvPicPr>
          <p:cNvPr id="2" name="Picture 2" descr="E:\Documents and Settings\Leslie Kuhn\Desktop\IMG_0352.jpg"/>
          <p:cNvPicPr>
            <a:picLocks noChangeAspect="1" noChangeArrowheads="1"/>
          </p:cNvPicPr>
          <p:nvPr/>
        </p:nvPicPr>
        <p:blipFill>
          <a:blip r:embed="rId6" cstate="print"/>
          <a:srcRect l="18213" t="872" r="4443" b="24127"/>
          <a:stretch>
            <a:fillRect/>
          </a:stretch>
        </p:blipFill>
        <p:spPr bwMode="auto">
          <a:xfrm>
            <a:off x="381001" y="304801"/>
            <a:ext cx="3691388" cy="2684647"/>
          </a:xfrm>
          <a:prstGeom prst="rect">
            <a:avLst/>
          </a:prstGeom>
          <a:noFill/>
          <a:ln>
            <a:solidFill>
              <a:schemeClr val="tx2">
                <a:lumMod val="75000"/>
              </a:schemeClr>
            </a:solidFill>
          </a:ln>
        </p:spPr>
      </p:pic>
    </p:spTree>
  </p:cSld>
  <p:clrMapOvr>
    <a:masterClrMapping/>
  </p:clrMapOvr>
  <p:transition spd="med" advClick="0" advTm="500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4" descr="The BEFORE.JPG"/>
          <p:cNvPicPr>
            <a:picLocks noChangeAspect="1"/>
          </p:cNvPicPr>
          <p:nvPr/>
        </p:nvPicPr>
        <p:blipFill>
          <a:blip r:embed="rId3" cstate="print"/>
          <a:srcRect/>
          <a:stretch>
            <a:fillRect/>
          </a:stretch>
        </p:blipFill>
        <p:spPr>
          <a:xfrm>
            <a:off x="685800" y="914400"/>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 Placeholder 3"/>
          <p:cNvSpPr txBox="1">
            <a:spLocks/>
          </p:cNvSpPr>
          <p:nvPr/>
        </p:nvSpPr>
        <p:spPr>
          <a:xfrm>
            <a:off x="685800" y="5668963"/>
            <a:ext cx="5486400" cy="804863"/>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Before we started</a:t>
            </a:r>
          </a:p>
        </p:txBody>
      </p:sp>
      <p:sp>
        <p:nvSpPr>
          <p:cNvPr id="4" name="Title 1"/>
          <p:cNvSpPr txBox="1">
            <a:spLocks/>
          </p:cNvSpPr>
          <p:nvPr/>
        </p:nvSpPr>
        <p:spPr>
          <a:xfrm>
            <a:off x="685800" y="5105400"/>
            <a:ext cx="5486400" cy="5334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j-lt"/>
                <a:ea typeface="+mj-ea"/>
                <a:cs typeface="+mj-cs"/>
              </a:rPr>
              <a:t>2011 Saginaw/Chippewa Academy</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ransition spd="med" advClick="0" advTm="500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5486400"/>
            <a:ext cx="5486400" cy="566739"/>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j-lt"/>
                <a:ea typeface="+mj-ea"/>
                <a:cs typeface="+mj-cs"/>
              </a:rPr>
              <a:t>2011 Saginaw/Chippewa Academy</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pic>
        <p:nvPicPr>
          <p:cNvPr id="3" name="Picture Placeholder 4" descr="Working on preparing the flower beds (2).JPG"/>
          <p:cNvPicPr>
            <a:picLocks noChangeAspect="1"/>
          </p:cNvPicPr>
          <p:nvPr/>
        </p:nvPicPr>
        <p:blipFill>
          <a:blip r:embed="rId3" cstate="print"/>
          <a:srcRect/>
          <a:stretch>
            <a:fillRect/>
          </a:stretch>
        </p:blipFill>
        <p:spPr>
          <a:xfrm>
            <a:off x="609600" y="914400"/>
            <a:ext cx="5486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txBox="1">
            <a:spLocks/>
          </p:cNvSpPr>
          <p:nvPr/>
        </p:nvSpPr>
        <p:spPr>
          <a:xfrm>
            <a:off x="609600" y="6400801"/>
            <a:ext cx="5486400" cy="804863"/>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Preparing the Site</a:t>
            </a:r>
          </a:p>
        </p:txBody>
      </p:sp>
    </p:spTree>
  </p:cSld>
  <p:clrMapOvr>
    <a:masterClrMapping/>
  </p:clrMapOvr>
  <p:transition spd="med" advClick="0" advTm="5000">
    <p:fade/>
  </p:transition>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548DD4"/>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2492</TotalTime>
  <Words>1263</Words>
  <Application>Microsoft Office PowerPoint</Application>
  <PresentationFormat>On-screen Show (4:3)</PresentationFormat>
  <Paragraphs>156</Paragraphs>
  <Slides>47</Slides>
  <Notes>47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Arial</vt:lpstr>
      <vt:lpstr>Calibri</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Ruth</dc:creator>
  <cp:lastModifiedBy>Jennifer Van Dusen</cp:lastModifiedBy>
  <cp:revision>132</cp:revision>
  <dcterms:created xsi:type="dcterms:W3CDTF">2012-02-06T17:59:34Z</dcterms:created>
  <dcterms:modified xsi:type="dcterms:W3CDTF">2018-02-26T15:42:25Z</dcterms:modified>
</cp:coreProperties>
</file>